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652"/>
  </p:normalViewPr>
  <p:slideViewPr>
    <p:cSldViewPr snapToGrid="0" snapToObjects="1">
      <p:cViewPr varScale="1">
        <p:scale>
          <a:sx n="122" d="100"/>
          <a:sy n="122" d="100"/>
        </p:scale>
        <p:origin x="224" y="2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3085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and thank you for having me. Today is not about taking control away from our children; it is about helping adult students decide in advance who can receive information, who can help, and who can speak if the student cannot. This is general education, not individual legal advice. The QR code goes to our firm website and the final resource slide contains free Texas A&amp;M and Texas resources.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change happens at 18, not at college move-in. A student may still be in high school, live at home, and be on a parent’s health insurance, but the student is generally the adult decision-maker. That is why I encourage families to have the conversation before the eighteenth birthday or before a student leaves for college.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Start with a realistic situation. The student is conscious in the ER. The parent is paying the bill and is the emergency contact. The question is not necessarily who makes the decision; the first question is whether the provider can speak with the parent and share information. That is where HIPAA planning becomes immediately useful.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HIPAA stands for the Health Insurance Portability and Accountability Act. In simple terms, it is a federal privacy framework for protected health information held by covered providers and health plans. A student can authorize providers to talk with named parents or other trusted people. This is often the practical document a parent will rely on first. Note that Texas A&amp;M University Health Services treatment records are generally governed by FERPA rather than HIPAA, so the university has its own records-release process.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the distinction simple: HIPAA is information and communication, not decision-making. The student remains in charge while capable. The student should think carefully about who is named and whether the authorization should include sensitive categories of information. The goal is intentional consent, not a blanket loss of privacy.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comparison is the heart of the presentation. HIPAA answers: who can receive information and communicate with providers? A Medical Power of Attorney answers: who can decide if the student cannot decide? Both are useful, but they solve different problems. Neither lets a parent overrule a capable adult student.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the room for a quick show of hands or pause: How many parents have heard this statement? Paying the premium does not by itself create a right to protected information. A HIPAA authorization is the practical solution when the student wants a parent involved.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often the surprise for parents of high-school seniors. The legal transition occurs at 18. A Medical Power of Attorney can matter if the student cannot make decisions and the document’s legal trigger is satisfied. It is not authority to manage a capable child’s care.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Being listed as an emergency contact is important, but limited. It tells the school or provider whom to call. It does not automatically make that person the recipient of medical records or the person authorized to make treatment choices.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reinforce the two-document idea. HIPAA is usually the access-and-communication tool. The Medical Power of Attorney is the incapacity decision-making tool. Parents often need both concepts explained, but the student decides what to execute and whom to name.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Statutory Durable Power of Attorney is for financial and property matters. It is not the medical document. For this talk, the takeaway is simple: do not assume a general financial power covers health-care decisions.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student chooses a primary agent and, ideally, a successor. The agent’s duty is to follow the student’s wishes and values. The student still controls decisions while capable. Encourage the student to select someone who is calm, reachable, trustworthy, and willing to act.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Now we change from health records to school records. FERPA is the Family Educational Rights and Privacy Act. It is the federal law governing education records held by the university. At the college level, the rights generally belong to the student, even if a parent pays tuition or claims the student as a dependent. Keep FERPA separate from HIPAA in the audience’s mind.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Texas A&amp;M directory information, the default is opt-out. That means Texas A&amp;M may release designated directory information unless the student places a directory hold. Examples include contact information. ‘May release’ does not mean ‘must release.’ Grades and GPA are not directory information.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non-directory records, the general rule is the opposite: disclosure is generally opt-in through student consent unless an exception applies. Texas A&amp;M may have a dependency exception for a qualifying tax-dependent student, but families should not count on that as broad, automatic access. Nor should they rely on an emergency exception as their plan.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practical slide. Students can manage directory restrictions through the authenticated Howdy system: search ‘directory holds,’ open the Directory Information Holding Form, choose the items to restrict, and save. A directory hold restricts selected directory information; it does not grant a parent access to grades or other non-directory records.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 not overwhelm families with forms. The key is to understand the function of each document. A Directive to Physicians concerns serious end-of-life treatment preferences. A FERPA consent concerns university education records. A financial power concerns property and financial matters. An emergency information sheet is not legal, but it can be extremely useful in a crisis.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practical checklist. Make it a student-led conversation. Use the free resources listed here. Keep the original, accessible copies, and emergency information where the student and the right people can find them. Review the plan after a major family, health, school, or travel change.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free starting points. Texas A&amp;M Student Legal Services can help students access legal advice; Student Life provides notary and power-of-attorney information. University Health Services can address its own records-release and advance-directive information. The Registrar’s FERPA materials and Howdy directory holds address school-record privacy. Encourage students to use the QR codes or take a photograph of this slide.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Please take a photo of this slide now if helpful. Each QR code goes to the official resource identified below it. These are intended to help students understand their options and locate the right campus or state resource; they are not a substitute for individualized advice in a complex situation.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with the theme: prepare early, respect the student’s autonomy, and avoid uncertainty. The goal is not to frighten parents or make every family execute every document. It is to ensure that an adult student’s choices are known, usable, and accessible if a serious problem occurs. Invite questions, and remind attendees that the QR code leads to the firm website.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1" descr="whisenant_logo.png"/>
          <p:cNvPicPr>
            <a:picLocks noChangeAspect="1"/>
          </p:cNvPicPr>
          <p:nvPr/>
        </p:nvPicPr>
        <p:blipFill>
          <a:blip r:embed="rId3"/>
          <a:stretch>
            <a:fillRect/>
          </a:stretch>
        </p:blipFill>
        <p:spPr>
          <a:xfrm>
            <a:off x="3520440" y="118872"/>
            <a:ext cx="5148072" cy="1636776"/>
          </a:xfrm>
          <a:prstGeom prst="rect">
            <a:avLst/>
          </a:prstGeom>
        </p:spPr>
      </p:pic>
      <p:cxnSp>
        <p:nvCxnSpPr>
          <p:cNvPr id="3" name="Connector 2"/>
          <p:cNvCxnSpPr/>
          <p:nvPr/>
        </p:nvCxnSpPr>
        <p:spPr>
          <a:xfrm>
            <a:off x="3291840" y="1847088"/>
            <a:ext cx="5605272" cy="0"/>
          </a:xfrm>
          <a:prstGeom prst="line">
            <a:avLst/>
          </a:prstGeom>
          <a:ln w="12700">
            <a:solidFill>
              <a:srgbClr val="CDA64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02920" y="2075688"/>
            <a:ext cx="11183112" cy="438912"/>
          </a:xfrm>
          <a:prstGeom prst="rect">
            <a:avLst/>
          </a:prstGeom>
          <a:noFill/>
        </p:spPr>
        <p:txBody>
          <a:bodyPr wrap="square" anchor="ctr">
            <a:spAutoFit/>
          </a:bodyPr>
          <a:lstStyle/>
          <a:p>
            <a:pPr algn="ctr"/>
            <a:r>
              <a:rPr sz="2800" b="0" i="0">
                <a:solidFill>
                  <a:srgbClr val="CDA64C"/>
                </a:solidFill>
                <a:latin typeface="Times New Roman"/>
              </a:rPr>
              <a:t>WHEN YOUR CHILD TURNS 18</a:t>
            </a:r>
          </a:p>
        </p:txBody>
      </p:sp>
      <p:sp>
        <p:nvSpPr>
          <p:cNvPr id="5" name="TextBox 4"/>
          <p:cNvSpPr txBox="1"/>
          <p:nvPr/>
        </p:nvSpPr>
        <p:spPr>
          <a:xfrm>
            <a:off x="685800" y="2615184"/>
            <a:ext cx="10835640" cy="329184"/>
          </a:xfrm>
          <a:prstGeom prst="rect">
            <a:avLst/>
          </a:prstGeom>
          <a:noFill/>
        </p:spPr>
        <p:txBody>
          <a:bodyPr wrap="square" anchor="ctr">
            <a:spAutoFit/>
          </a:bodyPr>
          <a:lstStyle/>
          <a:p>
            <a:pPr algn="ctr"/>
            <a:r>
              <a:rPr sz="1600" b="0" i="0">
                <a:solidFill>
                  <a:srgbClr val="FFFFFF"/>
                </a:solidFill>
                <a:latin typeface="Aptos"/>
              </a:rPr>
              <a:t>HIPAA, Medical Decisions, and Essential Texas Planning</a:t>
            </a:r>
          </a:p>
        </p:txBody>
      </p:sp>
      <p:sp>
        <p:nvSpPr>
          <p:cNvPr id="6" name="TextBox 5"/>
          <p:cNvSpPr txBox="1"/>
          <p:nvPr/>
        </p:nvSpPr>
        <p:spPr>
          <a:xfrm>
            <a:off x="685800" y="3136392"/>
            <a:ext cx="10835640" cy="246888"/>
          </a:xfrm>
          <a:prstGeom prst="rect">
            <a:avLst/>
          </a:prstGeom>
          <a:noFill/>
        </p:spPr>
        <p:txBody>
          <a:bodyPr wrap="square" anchor="ctr">
            <a:spAutoFit/>
          </a:bodyPr>
          <a:lstStyle/>
          <a:p>
            <a:pPr algn="ctr"/>
            <a:r>
              <a:rPr sz="1250" b="1" i="0">
                <a:solidFill>
                  <a:srgbClr val="CDA64C"/>
                </a:solidFill>
                <a:latin typeface="Aptos"/>
              </a:rPr>
              <a:t>MONTGOMERY COUNTY AGGIE MOMS CLUB</a:t>
            </a:r>
          </a:p>
        </p:txBody>
      </p:sp>
      <p:cxnSp>
        <p:nvCxnSpPr>
          <p:cNvPr id="7" name="Connector 6"/>
          <p:cNvCxnSpPr/>
          <p:nvPr/>
        </p:nvCxnSpPr>
        <p:spPr>
          <a:xfrm>
            <a:off x="3822191" y="3575304"/>
            <a:ext cx="4544569" cy="0"/>
          </a:xfrm>
          <a:prstGeom prst="line">
            <a:avLst/>
          </a:prstGeom>
          <a:ln w="10160">
            <a:solidFill>
              <a:srgbClr val="CDA64C"/>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85800" y="3803904"/>
            <a:ext cx="10835640" cy="310896"/>
          </a:xfrm>
          <a:prstGeom prst="rect">
            <a:avLst/>
          </a:prstGeom>
          <a:noFill/>
        </p:spPr>
        <p:txBody>
          <a:bodyPr wrap="square" anchor="ctr">
            <a:spAutoFit/>
          </a:bodyPr>
          <a:lstStyle/>
          <a:p>
            <a:pPr algn="ctr"/>
            <a:r>
              <a:rPr sz="1800" b="1" i="0">
                <a:solidFill>
                  <a:srgbClr val="FFFFFF"/>
                </a:solidFill>
                <a:latin typeface="Times New Roman"/>
              </a:rPr>
              <a:t>J. Thad Whisenant</a:t>
            </a:r>
          </a:p>
        </p:txBody>
      </p:sp>
      <p:sp>
        <p:nvSpPr>
          <p:cNvPr id="9" name="TextBox 8"/>
          <p:cNvSpPr txBox="1"/>
          <p:nvPr/>
        </p:nvSpPr>
        <p:spPr>
          <a:xfrm>
            <a:off x="685800" y="4160520"/>
            <a:ext cx="10835640" cy="246888"/>
          </a:xfrm>
          <a:prstGeom prst="rect">
            <a:avLst/>
          </a:prstGeom>
          <a:noFill/>
        </p:spPr>
        <p:txBody>
          <a:bodyPr wrap="square" anchor="ctr">
            <a:spAutoFit/>
          </a:bodyPr>
          <a:lstStyle/>
          <a:p>
            <a:pPr algn="ctr"/>
            <a:r>
              <a:rPr sz="1250" b="1" i="0">
                <a:solidFill>
                  <a:srgbClr val="CDA64C"/>
                </a:solidFill>
                <a:latin typeface="Aptos"/>
              </a:rPr>
              <a:t>Board Certified in Family Law</a:t>
            </a:r>
          </a:p>
        </p:txBody>
      </p:sp>
      <p:sp>
        <p:nvSpPr>
          <p:cNvPr id="10" name="TextBox 9"/>
          <p:cNvSpPr txBox="1"/>
          <p:nvPr/>
        </p:nvSpPr>
        <p:spPr>
          <a:xfrm>
            <a:off x="640080" y="4498848"/>
            <a:ext cx="10927080" cy="201168"/>
          </a:xfrm>
          <a:prstGeom prst="rect">
            <a:avLst/>
          </a:prstGeom>
          <a:noFill/>
        </p:spPr>
        <p:txBody>
          <a:bodyPr wrap="square" anchor="ctr">
            <a:spAutoFit/>
          </a:bodyPr>
          <a:lstStyle/>
          <a:p>
            <a:pPr algn="ctr"/>
            <a:r>
              <a:rPr sz="969" b="0" i="0">
                <a:solidFill>
                  <a:srgbClr val="FFFFFF"/>
                </a:solidFill>
                <a:latin typeface="Aptos"/>
              </a:rPr>
              <a:t>Parkwood Two  |  10055 Grogans Mill Rd., Suite 130  |  The Woodlands, Texas 77380</a:t>
            </a:r>
          </a:p>
        </p:txBody>
      </p:sp>
      <p:sp>
        <p:nvSpPr>
          <p:cNvPr id="11" name="TextBox 10"/>
          <p:cNvSpPr txBox="1"/>
          <p:nvPr/>
        </p:nvSpPr>
        <p:spPr>
          <a:xfrm>
            <a:off x="640080" y="4745736"/>
            <a:ext cx="10927080" cy="201168"/>
          </a:xfrm>
          <a:prstGeom prst="rect">
            <a:avLst/>
          </a:prstGeom>
          <a:noFill/>
        </p:spPr>
        <p:txBody>
          <a:bodyPr wrap="square" anchor="ctr">
            <a:spAutoFit/>
          </a:bodyPr>
          <a:lstStyle/>
          <a:p>
            <a:pPr algn="ctr"/>
            <a:r>
              <a:rPr sz="969" b="0" i="0">
                <a:solidFill>
                  <a:srgbClr val="FFFFFF"/>
                </a:solidFill>
                <a:latin typeface="Aptos"/>
              </a:rPr>
              <a:t>281-681-8889  |  jtwlawoffice.com  |  twhisenant@jtwlawoffice.com</a:t>
            </a:r>
          </a:p>
        </p:txBody>
      </p:sp>
      <p:sp>
        <p:nvSpPr>
          <p:cNvPr id="12" name="Rounded Rectangle 11"/>
          <p:cNvSpPr/>
          <p:nvPr/>
        </p:nvSpPr>
        <p:spPr>
          <a:xfrm>
            <a:off x="5449824" y="5056632"/>
            <a:ext cx="1298448" cy="1298448"/>
          </a:xfrm>
          <a:prstGeom prst="roundRect">
            <a:avLst/>
          </a:prstGeom>
          <a:solidFill>
            <a:srgbClr val="FFFFFF"/>
          </a:solidFill>
          <a:ln>
            <a:solidFill>
              <a:srgbClr val="CDA64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361688" y="6345936"/>
            <a:ext cx="3474720" cy="109728"/>
          </a:xfrm>
          <a:prstGeom prst="rect">
            <a:avLst/>
          </a:prstGeom>
          <a:noFill/>
        </p:spPr>
        <p:txBody>
          <a:bodyPr wrap="square" anchor="ctr">
            <a:spAutoFit/>
          </a:bodyPr>
          <a:lstStyle/>
          <a:p>
            <a:pPr algn="ctr"/>
            <a:r>
              <a:rPr sz="720" b="1" i="0">
                <a:solidFill>
                  <a:srgbClr val="CDA64C"/>
                </a:solidFill>
                <a:latin typeface="Aptos"/>
              </a:rPr>
              <a:t>SCAN FOR FIRM WEBSITE</a:t>
            </a:r>
          </a:p>
        </p:txBody>
      </p:sp>
      <p:pic>
        <p:nvPicPr>
          <p:cNvPr id="18" name="Picture 17">
            <a:extLst>
              <a:ext uri="{FF2B5EF4-FFF2-40B4-BE49-F238E27FC236}">
                <a16:creationId xmlns:a16="http://schemas.microsoft.com/office/drawing/2014/main" id="{C7AB8EA0-B7B3-DDF8-74F9-4D0AC59F144B}"/>
              </a:ext>
            </a:extLst>
          </p:cNvPr>
          <p:cNvPicPr>
            <a:picLocks noChangeAspect="1"/>
          </p:cNvPicPr>
          <p:nvPr/>
        </p:nvPicPr>
        <p:blipFill>
          <a:blip r:embed="rId4"/>
          <a:stretch>
            <a:fillRect/>
          </a:stretch>
        </p:blipFill>
        <p:spPr>
          <a:xfrm>
            <a:off x="5522976" y="5120640"/>
            <a:ext cx="1161288" cy="11612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THE AGE-18 LEGAL SHIFT</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THE BIRTHDAY THAT CHANGES THINGS</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820" b="0" i="0">
                <a:solidFill>
                  <a:srgbClr val="191919"/>
                </a:solidFill>
                <a:latin typeface="Aptos"/>
              </a:rPr>
              <a:t>At age 18, your child becomes a legal adult—even if still in high school, living at home, financially dependent, or covered by your health insurance.</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820" b="0" i="0">
                <a:solidFill>
                  <a:srgbClr val="191919"/>
                </a:solidFill>
                <a:latin typeface="Aptos"/>
              </a:rPr>
              <a:t>Parents do not automatically have a legal right to medical information or authority to make health-care decisions.</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820" b="0" i="0">
                <a:solidFill>
                  <a:srgbClr val="191919"/>
                </a:solidFill>
                <a:latin typeface="Aptos"/>
              </a:rPr>
              <a:t>Planning is not about taking control. It is about allowing your adult student to choose who can help in an emergency.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A REAL-WORLD SCENARIO</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THE QUESTION PARENTS ASK FIRST</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810" b="0" i="0">
                <a:solidFill>
                  <a:srgbClr val="191919"/>
                </a:solidFill>
                <a:latin typeface="Aptos"/>
              </a:rPr>
              <a:t>Your adult student is in an emergency room, is alert, and the physician needs to discuss care; you pay the insurance premium and are listed as the emergency contact.</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810" b="0" i="0">
                <a:solidFill>
                  <a:srgbClr val="191919"/>
                </a:solidFill>
                <a:latin typeface="Aptos"/>
              </a:rPr>
              <a:t>Question: Can the hospital tell you what happened, discuss treatment with you, or release records to you?</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810" b="0" i="0">
                <a:solidFill>
                  <a:srgbClr val="191919"/>
                </a:solidFill>
                <a:latin typeface="Aptos"/>
              </a:rPr>
              <a:t>The first practical issue is usually communication—not decision-making.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WHAT HIPAA DOES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HEALTH INSURANCE PORTABILITY AND ACCOUNTABILITY ACT (HIPAA)</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540" b="0" i="0">
                <a:solidFill>
                  <a:srgbClr val="191919"/>
                </a:solidFill>
                <a:latin typeface="Aptos"/>
              </a:rPr>
              <a:t>The Health Insurance Portability and Accountability Act (HIPAA) is a federal privacy law that generally controls how covered health-care providers and health plans may use or disclose protected health information.</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540" b="0" i="0">
                <a:solidFill>
                  <a:srgbClr val="191919"/>
                </a:solidFill>
                <a:latin typeface="Aptos"/>
              </a:rPr>
              <a:t>A HIPAA authorization allows the adult student to identify who may receive information and communicate with providers.</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540" b="0" i="0">
                <a:solidFill>
                  <a:srgbClr val="191919"/>
                </a:solidFill>
                <a:latin typeface="Aptos"/>
              </a:rPr>
              <a:t>A well-drafted authorization can permit discussion of diagnosis, treatment, records, insurance, and related questions with the people the student names.</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540" b="0" i="0">
                <a:solidFill>
                  <a:srgbClr val="191919"/>
                </a:solidFill>
                <a:latin typeface="Aptos"/>
              </a:rPr>
              <a:t>It can be effective immediately—even while the student remains capable of making their own decisions.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IMPORTANT LIMITS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WHAT HIPAA DOES NOT DO</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720" b="0" i="0">
                <a:solidFill>
                  <a:srgbClr val="191919"/>
                </a:solidFill>
                <a:latin typeface="Aptos"/>
              </a:rPr>
              <a:t>It does not authorize a parent to consent to, refuse, or direct medical treatment.</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720" b="0" i="0">
                <a:solidFill>
                  <a:srgbClr val="191919"/>
                </a:solidFill>
                <a:latin typeface="Aptos"/>
              </a:rPr>
              <a:t>It does not let a parent override the choices of a competent adult student.</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720" b="0" i="0">
                <a:solidFill>
                  <a:srgbClr val="191919"/>
                </a:solidFill>
                <a:latin typeface="Aptos"/>
              </a:rPr>
              <a:t>It does not replace a Medical Power of Attorney.</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720" b="0" i="0">
                <a:solidFill>
                  <a:srgbClr val="191919"/>
                </a:solidFill>
                <a:latin typeface="Aptos"/>
              </a:rPr>
              <a:t>The student should decide intentionally on scope, sensitive information, duration, and how to revoke the authorization.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TWO DIFFERENT JOBS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HIPAA VS. MEDICAL POWER OF ATTORNEY</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Rectangle 8"/>
          <p:cNvSpPr/>
          <p:nvPr/>
        </p:nvSpPr>
        <p:spPr>
          <a:xfrm>
            <a:off x="429768" y="1783080"/>
            <a:ext cx="2606040" cy="713232"/>
          </a:xfrm>
          <a:prstGeom prst="rect">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02919" y="1901952"/>
            <a:ext cx="2459736" cy="384048"/>
          </a:xfrm>
          <a:prstGeom prst="rect">
            <a:avLst/>
          </a:prstGeom>
          <a:noFill/>
        </p:spPr>
        <p:txBody>
          <a:bodyPr wrap="square" anchor="ctr">
            <a:spAutoFit/>
          </a:bodyPr>
          <a:lstStyle/>
          <a:p>
            <a:pPr algn="ctr"/>
            <a:r>
              <a:rPr sz="1300" b="1" i="0">
                <a:solidFill>
                  <a:srgbClr val="FFFFFF"/>
                </a:solidFill>
                <a:latin typeface="Aptos"/>
              </a:rPr>
              <a:t>Question</a:t>
            </a:r>
          </a:p>
        </p:txBody>
      </p:sp>
      <p:sp>
        <p:nvSpPr>
          <p:cNvPr id="11" name="Rectangle 10"/>
          <p:cNvSpPr/>
          <p:nvPr/>
        </p:nvSpPr>
        <p:spPr>
          <a:xfrm>
            <a:off x="3136392" y="1783080"/>
            <a:ext cx="4069080" cy="713232"/>
          </a:xfrm>
          <a:prstGeom prst="rect">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209544" y="1901952"/>
            <a:ext cx="3922776" cy="384048"/>
          </a:xfrm>
          <a:prstGeom prst="rect">
            <a:avLst/>
          </a:prstGeom>
          <a:noFill/>
        </p:spPr>
        <p:txBody>
          <a:bodyPr wrap="square" anchor="ctr">
            <a:spAutoFit/>
          </a:bodyPr>
          <a:lstStyle/>
          <a:p>
            <a:pPr algn="ctr"/>
            <a:r>
              <a:rPr sz="1300" b="1" i="0">
                <a:solidFill>
                  <a:srgbClr val="FFFFFF"/>
                </a:solidFill>
                <a:latin typeface="Aptos"/>
              </a:rPr>
              <a:t>HIPAA Authorization</a:t>
            </a:r>
          </a:p>
        </p:txBody>
      </p:sp>
      <p:sp>
        <p:nvSpPr>
          <p:cNvPr id="13" name="Rectangle 12"/>
          <p:cNvSpPr/>
          <p:nvPr/>
        </p:nvSpPr>
        <p:spPr>
          <a:xfrm>
            <a:off x="7388352" y="1783080"/>
            <a:ext cx="4370832" cy="713232"/>
          </a:xfrm>
          <a:prstGeom prst="rect">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461504" y="1901952"/>
            <a:ext cx="4224528" cy="384048"/>
          </a:xfrm>
          <a:prstGeom prst="rect">
            <a:avLst/>
          </a:prstGeom>
          <a:noFill/>
        </p:spPr>
        <p:txBody>
          <a:bodyPr wrap="square" anchor="ctr">
            <a:spAutoFit/>
          </a:bodyPr>
          <a:lstStyle/>
          <a:p>
            <a:pPr algn="ctr"/>
            <a:r>
              <a:rPr sz="1300" b="1" i="0">
                <a:solidFill>
                  <a:srgbClr val="FFFFFF"/>
                </a:solidFill>
                <a:latin typeface="Aptos"/>
              </a:rPr>
              <a:t>Medical Power of Attorney</a:t>
            </a:r>
          </a:p>
        </p:txBody>
      </p:sp>
      <p:sp>
        <p:nvSpPr>
          <p:cNvPr id="15" name="Rectangle 14"/>
          <p:cNvSpPr/>
          <p:nvPr/>
        </p:nvSpPr>
        <p:spPr>
          <a:xfrm>
            <a:off x="429768" y="2496312"/>
            <a:ext cx="2606040" cy="713232"/>
          </a:xfrm>
          <a:prstGeom prst="rect">
            <a:avLst/>
          </a:prstGeom>
          <a:solidFill>
            <a:srgbClr val="FFFFFF"/>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21207" y="2587752"/>
            <a:ext cx="2423160" cy="512064"/>
          </a:xfrm>
          <a:prstGeom prst="rect">
            <a:avLst/>
          </a:prstGeom>
          <a:noFill/>
        </p:spPr>
        <p:txBody>
          <a:bodyPr wrap="square" anchor="ctr">
            <a:spAutoFit/>
          </a:bodyPr>
          <a:lstStyle/>
          <a:p>
            <a:pPr algn="ctr"/>
            <a:r>
              <a:rPr sz="1150" b="1" i="0">
                <a:solidFill>
                  <a:srgbClr val="191919"/>
                </a:solidFill>
                <a:latin typeface="Aptos"/>
              </a:rPr>
              <a:t>Can a provider speak with me?</a:t>
            </a:r>
          </a:p>
        </p:txBody>
      </p:sp>
      <p:sp>
        <p:nvSpPr>
          <p:cNvPr id="17" name="Rectangle 16"/>
          <p:cNvSpPr/>
          <p:nvPr/>
        </p:nvSpPr>
        <p:spPr>
          <a:xfrm>
            <a:off x="3136392" y="2496312"/>
            <a:ext cx="4069080" cy="713232"/>
          </a:xfrm>
          <a:prstGeom prst="rect">
            <a:avLst/>
          </a:prstGeom>
          <a:solidFill>
            <a:srgbClr val="FFFFFF"/>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227832" y="2587752"/>
            <a:ext cx="3886200" cy="512064"/>
          </a:xfrm>
          <a:prstGeom prst="rect">
            <a:avLst/>
          </a:prstGeom>
          <a:noFill/>
        </p:spPr>
        <p:txBody>
          <a:bodyPr wrap="square" anchor="ctr">
            <a:spAutoFit/>
          </a:bodyPr>
          <a:lstStyle/>
          <a:p>
            <a:pPr algn="ctr"/>
            <a:r>
              <a:rPr sz="1150" b="0" i="0">
                <a:solidFill>
                  <a:srgbClr val="191919"/>
                </a:solidFill>
                <a:latin typeface="Aptos"/>
              </a:rPr>
              <a:t>Yes—if the student authorizes disclosure.</a:t>
            </a:r>
          </a:p>
        </p:txBody>
      </p:sp>
      <p:sp>
        <p:nvSpPr>
          <p:cNvPr id="19" name="Rectangle 18"/>
          <p:cNvSpPr/>
          <p:nvPr/>
        </p:nvSpPr>
        <p:spPr>
          <a:xfrm>
            <a:off x="7388352" y="2496312"/>
            <a:ext cx="4370832" cy="713232"/>
          </a:xfrm>
          <a:prstGeom prst="rect">
            <a:avLst/>
          </a:prstGeom>
          <a:solidFill>
            <a:srgbClr val="FFFFFF"/>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479792" y="2587752"/>
            <a:ext cx="4187952" cy="512064"/>
          </a:xfrm>
          <a:prstGeom prst="rect">
            <a:avLst/>
          </a:prstGeom>
          <a:noFill/>
        </p:spPr>
        <p:txBody>
          <a:bodyPr wrap="square" anchor="ctr">
            <a:spAutoFit/>
          </a:bodyPr>
          <a:lstStyle/>
          <a:p>
            <a:pPr algn="ctr"/>
            <a:r>
              <a:rPr sz="1150" b="0" i="0">
                <a:solidFill>
                  <a:srgbClr val="191919"/>
                </a:solidFill>
                <a:latin typeface="Aptos"/>
              </a:rPr>
              <a:t>Not necessarily by itself.</a:t>
            </a:r>
          </a:p>
        </p:txBody>
      </p:sp>
      <p:sp>
        <p:nvSpPr>
          <p:cNvPr id="21" name="Rectangle 20"/>
          <p:cNvSpPr/>
          <p:nvPr/>
        </p:nvSpPr>
        <p:spPr>
          <a:xfrm>
            <a:off x="429768" y="3209544"/>
            <a:ext cx="2606040" cy="713232"/>
          </a:xfrm>
          <a:prstGeom prst="rect">
            <a:avLst/>
          </a:prstGeom>
          <a:solidFill>
            <a:srgbClr val="F0EDE8"/>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21207" y="3300984"/>
            <a:ext cx="2423160" cy="512064"/>
          </a:xfrm>
          <a:prstGeom prst="rect">
            <a:avLst/>
          </a:prstGeom>
          <a:noFill/>
        </p:spPr>
        <p:txBody>
          <a:bodyPr wrap="square" anchor="ctr">
            <a:spAutoFit/>
          </a:bodyPr>
          <a:lstStyle/>
          <a:p>
            <a:pPr algn="ctr"/>
            <a:r>
              <a:rPr sz="1150" b="1" i="0">
                <a:solidFill>
                  <a:srgbClr val="191919"/>
                </a:solidFill>
                <a:latin typeface="Aptos"/>
              </a:rPr>
              <a:t>Can I discuss care and receive records?</a:t>
            </a:r>
          </a:p>
        </p:txBody>
      </p:sp>
      <p:sp>
        <p:nvSpPr>
          <p:cNvPr id="23" name="Rectangle 22"/>
          <p:cNvSpPr/>
          <p:nvPr/>
        </p:nvSpPr>
        <p:spPr>
          <a:xfrm>
            <a:off x="3136392" y="3209544"/>
            <a:ext cx="4069080" cy="713232"/>
          </a:xfrm>
          <a:prstGeom prst="rect">
            <a:avLst/>
          </a:prstGeom>
          <a:solidFill>
            <a:srgbClr val="F0EDE8"/>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3227832" y="3300984"/>
            <a:ext cx="3886200" cy="512064"/>
          </a:xfrm>
          <a:prstGeom prst="rect">
            <a:avLst/>
          </a:prstGeom>
          <a:noFill/>
        </p:spPr>
        <p:txBody>
          <a:bodyPr wrap="square" anchor="ctr">
            <a:spAutoFit/>
          </a:bodyPr>
          <a:lstStyle/>
          <a:p>
            <a:pPr algn="ctr"/>
            <a:r>
              <a:rPr sz="1150" b="0" i="0">
                <a:solidFill>
                  <a:srgbClr val="191919"/>
                </a:solidFill>
                <a:latin typeface="Aptos"/>
              </a:rPr>
              <a:t>Yes—within the authorization’s scope.</a:t>
            </a:r>
          </a:p>
        </p:txBody>
      </p:sp>
      <p:sp>
        <p:nvSpPr>
          <p:cNvPr id="25" name="Rectangle 24"/>
          <p:cNvSpPr/>
          <p:nvPr/>
        </p:nvSpPr>
        <p:spPr>
          <a:xfrm>
            <a:off x="7388352" y="3209544"/>
            <a:ext cx="4370832" cy="713232"/>
          </a:xfrm>
          <a:prstGeom prst="rect">
            <a:avLst/>
          </a:prstGeom>
          <a:solidFill>
            <a:srgbClr val="F0EDE8"/>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479792" y="3300984"/>
            <a:ext cx="4187952" cy="512064"/>
          </a:xfrm>
          <a:prstGeom prst="rect">
            <a:avLst/>
          </a:prstGeom>
          <a:noFill/>
        </p:spPr>
        <p:txBody>
          <a:bodyPr wrap="square" anchor="ctr">
            <a:spAutoFit/>
          </a:bodyPr>
          <a:lstStyle/>
          <a:p>
            <a:pPr algn="ctr"/>
            <a:r>
              <a:rPr sz="1150" b="0" i="0">
                <a:solidFill>
                  <a:srgbClr val="191919"/>
                </a:solidFill>
                <a:latin typeface="Aptos"/>
              </a:rPr>
              <a:t>Not necessarily while the student is capable.</a:t>
            </a:r>
          </a:p>
        </p:txBody>
      </p:sp>
      <p:sp>
        <p:nvSpPr>
          <p:cNvPr id="27" name="Rectangle 26"/>
          <p:cNvSpPr/>
          <p:nvPr/>
        </p:nvSpPr>
        <p:spPr>
          <a:xfrm>
            <a:off x="429768" y="3922776"/>
            <a:ext cx="2606040" cy="713232"/>
          </a:xfrm>
          <a:prstGeom prst="rect">
            <a:avLst/>
          </a:prstGeom>
          <a:solidFill>
            <a:srgbClr val="FFFFFF"/>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21207" y="4014215"/>
            <a:ext cx="2423160" cy="512064"/>
          </a:xfrm>
          <a:prstGeom prst="rect">
            <a:avLst/>
          </a:prstGeom>
          <a:noFill/>
        </p:spPr>
        <p:txBody>
          <a:bodyPr wrap="square" anchor="ctr">
            <a:spAutoFit/>
          </a:bodyPr>
          <a:lstStyle/>
          <a:p>
            <a:pPr algn="ctr"/>
            <a:r>
              <a:rPr sz="1150" b="1" i="0">
                <a:solidFill>
                  <a:srgbClr val="191919"/>
                </a:solidFill>
                <a:latin typeface="Aptos"/>
              </a:rPr>
              <a:t>Can I make treatment decisions?</a:t>
            </a:r>
          </a:p>
        </p:txBody>
      </p:sp>
      <p:sp>
        <p:nvSpPr>
          <p:cNvPr id="29" name="Rectangle 28"/>
          <p:cNvSpPr/>
          <p:nvPr/>
        </p:nvSpPr>
        <p:spPr>
          <a:xfrm>
            <a:off x="3136392" y="3922776"/>
            <a:ext cx="4069080" cy="713232"/>
          </a:xfrm>
          <a:prstGeom prst="rect">
            <a:avLst/>
          </a:prstGeom>
          <a:solidFill>
            <a:srgbClr val="FFFFFF"/>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3227832" y="4014215"/>
            <a:ext cx="3886200" cy="512064"/>
          </a:xfrm>
          <a:prstGeom prst="rect">
            <a:avLst/>
          </a:prstGeom>
          <a:noFill/>
        </p:spPr>
        <p:txBody>
          <a:bodyPr wrap="square" anchor="ctr">
            <a:spAutoFit/>
          </a:bodyPr>
          <a:lstStyle/>
          <a:p>
            <a:pPr algn="ctr"/>
            <a:r>
              <a:rPr sz="1150" b="0" i="0">
                <a:solidFill>
                  <a:srgbClr val="191919"/>
                </a:solidFill>
                <a:latin typeface="Aptos"/>
              </a:rPr>
              <a:t>No.</a:t>
            </a:r>
          </a:p>
        </p:txBody>
      </p:sp>
      <p:sp>
        <p:nvSpPr>
          <p:cNvPr id="31" name="Rectangle 30"/>
          <p:cNvSpPr/>
          <p:nvPr/>
        </p:nvSpPr>
        <p:spPr>
          <a:xfrm>
            <a:off x="7388352" y="3922776"/>
            <a:ext cx="4370832" cy="713232"/>
          </a:xfrm>
          <a:prstGeom prst="rect">
            <a:avLst/>
          </a:prstGeom>
          <a:solidFill>
            <a:srgbClr val="FFFFFF"/>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479792" y="4014215"/>
            <a:ext cx="4187952" cy="512064"/>
          </a:xfrm>
          <a:prstGeom prst="rect">
            <a:avLst/>
          </a:prstGeom>
          <a:noFill/>
        </p:spPr>
        <p:txBody>
          <a:bodyPr wrap="square" anchor="ctr">
            <a:spAutoFit/>
          </a:bodyPr>
          <a:lstStyle/>
          <a:p>
            <a:pPr algn="ctr"/>
            <a:r>
              <a:rPr sz="1150" b="0" i="0">
                <a:solidFill>
                  <a:srgbClr val="191919"/>
                </a:solidFill>
                <a:latin typeface="Aptos"/>
              </a:rPr>
              <a:t>Yes—after incapacity and the MPOA trigger.</a:t>
            </a:r>
          </a:p>
        </p:txBody>
      </p:sp>
      <p:sp>
        <p:nvSpPr>
          <p:cNvPr id="33" name="Rectangle 32"/>
          <p:cNvSpPr/>
          <p:nvPr/>
        </p:nvSpPr>
        <p:spPr>
          <a:xfrm>
            <a:off x="429768" y="4636008"/>
            <a:ext cx="2606040" cy="713232"/>
          </a:xfrm>
          <a:prstGeom prst="rect">
            <a:avLst/>
          </a:prstGeom>
          <a:solidFill>
            <a:srgbClr val="F0EDE8"/>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521207" y="4727448"/>
            <a:ext cx="2423160" cy="512064"/>
          </a:xfrm>
          <a:prstGeom prst="rect">
            <a:avLst/>
          </a:prstGeom>
          <a:noFill/>
        </p:spPr>
        <p:txBody>
          <a:bodyPr wrap="square" anchor="ctr">
            <a:spAutoFit/>
          </a:bodyPr>
          <a:lstStyle/>
          <a:p>
            <a:pPr algn="ctr"/>
            <a:r>
              <a:rPr sz="1150" b="1" i="0">
                <a:solidFill>
                  <a:srgbClr val="191919"/>
                </a:solidFill>
                <a:latin typeface="Aptos"/>
              </a:rPr>
              <a:t>Who remains in control while capable?</a:t>
            </a:r>
          </a:p>
        </p:txBody>
      </p:sp>
      <p:sp>
        <p:nvSpPr>
          <p:cNvPr id="35" name="Rectangle 34"/>
          <p:cNvSpPr/>
          <p:nvPr/>
        </p:nvSpPr>
        <p:spPr>
          <a:xfrm>
            <a:off x="3136392" y="4636008"/>
            <a:ext cx="4069080" cy="713232"/>
          </a:xfrm>
          <a:prstGeom prst="rect">
            <a:avLst/>
          </a:prstGeom>
          <a:solidFill>
            <a:srgbClr val="F0EDE8"/>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3227832" y="4727448"/>
            <a:ext cx="3886200" cy="512064"/>
          </a:xfrm>
          <a:prstGeom prst="rect">
            <a:avLst/>
          </a:prstGeom>
          <a:noFill/>
        </p:spPr>
        <p:txBody>
          <a:bodyPr wrap="square" anchor="ctr">
            <a:spAutoFit/>
          </a:bodyPr>
          <a:lstStyle/>
          <a:p>
            <a:pPr algn="ctr"/>
            <a:r>
              <a:rPr sz="1150" b="0" i="0">
                <a:solidFill>
                  <a:srgbClr val="191919"/>
                </a:solidFill>
                <a:latin typeface="Aptos"/>
              </a:rPr>
              <a:t>The adult student.</a:t>
            </a:r>
          </a:p>
        </p:txBody>
      </p:sp>
      <p:sp>
        <p:nvSpPr>
          <p:cNvPr id="37" name="Rectangle 36"/>
          <p:cNvSpPr/>
          <p:nvPr/>
        </p:nvSpPr>
        <p:spPr>
          <a:xfrm>
            <a:off x="7388352" y="4636008"/>
            <a:ext cx="4370832" cy="713232"/>
          </a:xfrm>
          <a:prstGeom prst="rect">
            <a:avLst/>
          </a:prstGeom>
          <a:solidFill>
            <a:srgbClr val="F0EDE8"/>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7479792" y="4727448"/>
            <a:ext cx="4187952" cy="512064"/>
          </a:xfrm>
          <a:prstGeom prst="rect">
            <a:avLst/>
          </a:prstGeom>
          <a:noFill/>
        </p:spPr>
        <p:txBody>
          <a:bodyPr wrap="square" anchor="ctr">
            <a:spAutoFit/>
          </a:bodyPr>
          <a:lstStyle/>
          <a:p>
            <a:pPr algn="ctr"/>
            <a:r>
              <a:rPr sz="1150" b="0" i="0">
                <a:solidFill>
                  <a:srgbClr val="191919"/>
                </a:solidFill>
                <a:latin typeface="Aptos"/>
              </a:rPr>
              <a:t>The adult student.</a:t>
            </a:r>
          </a:p>
        </p:txBody>
      </p:sp>
      <p:sp>
        <p:nvSpPr>
          <p:cNvPr id="39" name="TextBox 38"/>
          <p:cNvSpPr txBox="1"/>
          <p:nvPr/>
        </p:nvSpPr>
        <p:spPr>
          <a:xfrm>
            <a:off x="685800" y="5468112"/>
            <a:ext cx="10835640" cy="292608"/>
          </a:xfrm>
          <a:prstGeom prst="rect">
            <a:avLst/>
          </a:prstGeom>
          <a:noFill/>
        </p:spPr>
        <p:txBody>
          <a:bodyPr wrap="square" anchor="ctr">
            <a:spAutoFit/>
          </a:bodyPr>
          <a:lstStyle/>
          <a:p>
            <a:pPr algn="ctr"/>
            <a:r>
              <a:rPr sz="1400" b="1" i="0">
                <a:solidFill>
                  <a:srgbClr val="500014"/>
                </a:solidFill>
                <a:latin typeface="Times New Roman"/>
              </a:rPr>
              <a:t>HIPAA answers “Who can receive information?”  •  MPOA answers “Who can decide if I cannot?”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COMMON PARENT ASSUMPTIONS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MISCONCEPTION CHECK</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TextBox 8"/>
          <p:cNvSpPr txBox="1"/>
          <p:nvPr/>
        </p:nvSpPr>
        <p:spPr>
          <a:xfrm>
            <a:off x="731520" y="1828800"/>
            <a:ext cx="10698480" cy="228600"/>
          </a:xfrm>
          <a:prstGeom prst="rect">
            <a:avLst/>
          </a:prstGeom>
          <a:noFill/>
        </p:spPr>
        <p:txBody>
          <a:bodyPr wrap="square" anchor="ctr">
            <a:spAutoFit/>
          </a:bodyPr>
          <a:lstStyle/>
          <a:p>
            <a:pPr algn="ctr"/>
            <a:r>
              <a:rPr sz="1200" b="1" i="0">
                <a:solidFill>
                  <a:srgbClr val="500014"/>
                </a:solidFill>
                <a:latin typeface="Aptos"/>
              </a:rPr>
              <a:t>MYTH</a:t>
            </a:r>
          </a:p>
        </p:txBody>
      </p:sp>
      <p:sp>
        <p:nvSpPr>
          <p:cNvPr id="10" name="TextBox 9"/>
          <p:cNvSpPr txBox="1"/>
          <p:nvPr/>
        </p:nvSpPr>
        <p:spPr>
          <a:xfrm>
            <a:off x="822960" y="2176272"/>
            <a:ext cx="10515600" cy="713232"/>
          </a:xfrm>
          <a:prstGeom prst="rect">
            <a:avLst/>
          </a:prstGeom>
          <a:noFill/>
        </p:spPr>
        <p:txBody>
          <a:bodyPr wrap="square" anchor="ctr">
            <a:spAutoFit/>
          </a:bodyPr>
          <a:lstStyle/>
          <a:p>
            <a:pPr algn="ctr"/>
            <a:r>
              <a:rPr sz="2300" b="0" i="0">
                <a:solidFill>
                  <a:srgbClr val="191919"/>
                </a:solidFill>
                <a:latin typeface="Times New Roman"/>
              </a:rPr>
              <a:t>“I pay the insurance premium, so the doctor must speak with me.”</a:t>
            </a:r>
          </a:p>
        </p:txBody>
      </p:sp>
      <p:cxnSp>
        <p:nvCxnSpPr>
          <p:cNvPr id="11" name="Connector 10"/>
          <p:cNvCxnSpPr/>
          <p:nvPr/>
        </p:nvCxnSpPr>
        <p:spPr>
          <a:xfrm>
            <a:off x="3977639" y="3154680"/>
            <a:ext cx="4233673"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31520" y="3419856"/>
            <a:ext cx="10698480" cy="228600"/>
          </a:xfrm>
          <a:prstGeom prst="rect">
            <a:avLst/>
          </a:prstGeom>
          <a:noFill/>
        </p:spPr>
        <p:txBody>
          <a:bodyPr wrap="square" anchor="ctr">
            <a:spAutoFit/>
          </a:bodyPr>
          <a:lstStyle/>
          <a:p>
            <a:pPr algn="ctr"/>
            <a:r>
              <a:rPr sz="1200" b="1" i="0">
                <a:solidFill>
                  <a:srgbClr val="500014"/>
                </a:solidFill>
                <a:latin typeface="Aptos"/>
              </a:rPr>
              <a:t>REALITY</a:t>
            </a:r>
          </a:p>
        </p:txBody>
      </p:sp>
      <p:sp>
        <p:nvSpPr>
          <p:cNvPr id="13" name="TextBox 12"/>
          <p:cNvSpPr txBox="1"/>
          <p:nvPr/>
        </p:nvSpPr>
        <p:spPr>
          <a:xfrm>
            <a:off x="868680" y="3749039"/>
            <a:ext cx="10424160" cy="457200"/>
          </a:xfrm>
          <a:prstGeom prst="rect">
            <a:avLst/>
          </a:prstGeom>
          <a:noFill/>
        </p:spPr>
        <p:txBody>
          <a:bodyPr wrap="square" anchor="ctr">
            <a:spAutoFit/>
          </a:bodyPr>
          <a:lstStyle/>
          <a:p>
            <a:pPr algn="ctr"/>
            <a:r>
              <a:rPr sz="1830" b="1" i="0">
                <a:solidFill>
                  <a:srgbClr val="191919"/>
                </a:solidFill>
                <a:latin typeface="Aptos"/>
              </a:rPr>
              <a:t>Payment responsibility does not automatically create access to an adult child’s protected health information.</a:t>
            </a:r>
          </a:p>
        </p:txBody>
      </p:sp>
      <p:sp>
        <p:nvSpPr>
          <p:cNvPr id="14" name="TextBox 13"/>
          <p:cNvSpPr txBox="1"/>
          <p:nvPr/>
        </p:nvSpPr>
        <p:spPr>
          <a:xfrm>
            <a:off x="1051560" y="4425696"/>
            <a:ext cx="10104120" cy="621792"/>
          </a:xfrm>
          <a:prstGeom prst="rect">
            <a:avLst/>
          </a:prstGeom>
          <a:noFill/>
        </p:spPr>
        <p:txBody>
          <a:bodyPr wrap="square" anchor="ctr">
            <a:spAutoFit/>
          </a:bodyPr>
          <a:lstStyle/>
          <a:p>
            <a:pPr algn="ctr"/>
            <a:r>
              <a:rPr sz="1350" b="0" i="0">
                <a:solidFill>
                  <a:srgbClr val="585858"/>
                </a:solidFill>
                <a:latin typeface="Aptos"/>
              </a:rPr>
              <a:t>A HIPAA authorization is the practical way for the student to authorize communication with parents or other trusted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COMMON PARENT ASSUMPTIONS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MISCONCEPTION CHECK</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TextBox 8"/>
          <p:cNvSpPr txBox="1"/>
          <p:nvPr/>
        </p:nvSpPr>
        <p:spPr>
          <a:xfrm>
            <a:off x="731520" y="1828800"/>
            <a:ext cx="10698480" cy="228600"/>
          </a:xfrm>
          <a:prstGeom prst="rect">
            <a:avLst/>
          </a:prstGeom>
          <a:noFill/>
        </p:spPr>
        <p:txBody>
          <a:bodyPr wrap="square" anchor="ctr">
            <a:spAutoFit/>
          </a:bodyPr>
          <a:lstStyle/>
          <a:p>
            <a:pPr algn="ctr"/>
            <a:r>
              <a:rPr sz="1200" b="1" i="0">
                <a:solidFill>
                  <a:srgbClr val="500014"/>
                </a:solidFill>
                <a:latin typeface="Aptos"/>
              </a:rPr>
              <a:t>MYTH</a:t>
            </a:r>
          </a:p>
        </p:txBody>
      </p:sp>
      <p:sp>
        <p:nvSpPr>
          <p:cNvPr id="10" name="TextBox 9"/>
          <p:cNvSpPr txBox="1"/>
          <p:nvPr/>
        </p:nvSpPr>
        <p:spPr>
          <a:xfrm>
            <a:off x="822960" y="2176272"/>
            <a:ext cx="10515600" cy="713232"/>
          </a:xfrm>
          <a:prstGeom prst="rect">
            <a:avLst/>
          </a:prstGeom>
          <a:noFill/>
        </p:spPr>
        <p:txBody>
          <a:bodyPr wrap="square" anchor="ctr">
            <a:spAutoFit/>
          </a:bodyPr>
          <a:lstStyle/>
          <a:p>
            <a:pPr algn="ctr"/>
            <a:r>
              <a:rPr sz="2300" b="0" i="0">
                <a:solidFill>
                  <a:srgbClr val="191919"/>
                </a:solidFill>
                <a:latin typeface="Times New Roman"/>
              </a:rPr>
              <a:t>“My child is still in high school, so I can make medical decisions.”</a:t>
            </a:r>
          </a:p>
        </p:txBody>
      </p:sp>
      <p:cxnSp>
        <p:nvCxnSpPr>
          <p:cNvPr id="11" name="Connector 10"/>
          <p:cNvCxnSpPr/>
          <p:nvPr/>
        </p:nvCxnSpPr>
        <p:spPr>
          <a:xfrm>
            <a:off x="3977639" y="3154680"/>
            <a:ext cx="4233673"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31520" y="3419856"/>
            <a:ext cx="10698480" cy="228600"/>
          </a:xfrm>
          <a:prstGeom prst="rect">
            <a:avLst/>
          </a:prstGeom>
          <a:noFill/>
        </p:spPr>
        <p:txBody>
          <a:bodyPr wrap="square" anchor="ctr">
            <a:spAutoFit/>
          </a:bodyPr>
          <a:lstStyle/>
          <a:p>
            <a:pPr algn="ctr"/>
            <a:r>
              <a:rPr sz="1200" b="1" i="0">
                <a:solidFill>
                  <a:srgbClr val="500014"/>
                </a:solidFill>
                <a:latin typeface="Aptos"/>
              </a:rPr>
              <a:t>REALITY</a:t>
            </a:r>
          </a:p>
        </p:txBody>
      </p:sp>
      <p:sp>
        <p:nvSpPr>
          <p:cNvPr id="13" name="TextBox 12"/>
          <p:cNvSpPr txBox="1"/>
          <p:nvPr/>
        </p:nvSpPr>
        <p:spPr>
          <a:xfrm>
            <a:off x="868680" y="3749039"/>
            <a:ext cx="10424160" cy="457200"/>
          </a:xfrm>
          <a:prstGeom prst="rect">
            <a:avLst/>
          </a:prstGeom>
          <a:noFill/>
        </p:spPr>
        <p:txBody>
          <a:bodyPr wrap="square" anchor="ctr">
            <a:spAutoFit/>
          </a:bodyPr>
          <a:lstStyle/>
          <a:p>
            <a:pPr algn="ctr"/>
            <a:r>
              <a:rPr sz="1830" b="1" i="0">
                <a:solidFill>
                  <a:srgbClr val="191919"/>
                </a:solidFill>
                <a:latin typeface="Aptos"/>
              </a:rPr>
              <a:t>At 18, a child is generally a legal adult for health-care decision-making.</a:t>
            </a:r>
          </a:p>
        </p:txBody>
      </p:sp>
      <p:sp>
        <p:nvSpPr>
          <p:cNvPr id="14" name="TextBox 13"/>
          <p:cNvSpPr txBox="1"/>
          <p:nvPr/>
        </p:nvSpPr>
        <p:spPr>
          <a:xfrm>
            <a:off x="1051560" y="4425696"/>
            <a:ext cx="10104120" cy="621792"/>
          </a:xfrm>
          <a:prstGeom prst="rect">
            <a:avLst/>
          </a:prstGeom>
          <a:noFill/>
        </p:spPr>
        <p:txBody>
          <a:bodyPr wrap="square" anchor="ctr">
            <a:spAutoFit/>
          </a:bodyPr>
          <a:lstStyle/>
          <a:p>
            <a:pPr algn="ctr"/>
            <a:r>
              <a:rPr sz="1350" b="0" i="0">
                <a:solidFill>
                  <a:srgbClr val="585858"/>
                </a:solidFill>
                <a:latin typeface="Aptos"/>
              </a:rPr>
              <a:t>A Medical Power of Attorney becomes important if the student cannot make decisions and its incapacity trigger is satisfied.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COMMON PARENT ASSUMPTIONS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MISCONCEPTION CHECK</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TextBox 8"/>
          <p:cNvSpPr txBox="1"/>
          <p:nvPr/>
        </p:nvSpPr>
        <p:spPr>
          <a:xfrm>
            <a:off x="731520" y="1828800"/>
            <a:ext cx="10698480" cy="228600"/>
          </a:xfrm>
          <a:prstGeom prst="rect">
            <a:avLst/>
          </a:prstGeom>
          <a:noFill/>
        </p:spPr>
        <p:txBody>
          <a:bodyPr wrap="square" anchor="ctr">
            <a:spAutoFit/>
          </a:bodyPr>
          <a:lstStyle/>
          <a:p>
            <a:pPr algn="ctr"/>
            <a:r>
              <a:rPr sz="1200" b="1" i="0">
                <a:solidFill>
                  <a:srgbClr val="500014"/>
                </a:solidFill>
                <a:latin typeface="Aptos"/>
              </a:rPr>
              <a:t>MYTH</a:t>
            </a:r>
          </a:p>
        </p:txBody>
      </p:sp>
      <p:sp>
        <p:nvSpPr>
          <p:cNvPr id="10" name="TextBox 9"/>
          <p:cNvSpPr txBox="1"/>
          <p:nvPr/>
        </p:nvSpPr>
        <p:spPr>
          <a:xfrm>
            <a:off x="822960" y="2176272"/>
            <a:ext cx="10515600" cy="713232"/>
          </a:xfrm>
          <a:prstGeom prst="rect">
            <a:avLst/>
          </a:prstGeom>
          <a:noFill/>
        </p:spPr>
        <p:txBody>
          <a:bodyPr wrap="square" anchor="ctr">
            <a:spAutoFit/>
          </a:bodyPr>
          <a:lstStyle/>
          <a:p>
            <a:pPr algn="ctr"/>
            <a:r>
              <a:rPr sz="2300" b="0" i="0">
                <a:solidFill>
                  <a:srgbClr val="191919"/>
                </a:solidFill>
                <a:latin typeface="Times New Roman"/>
              </a:rPr>
              <a:t>“Being an emergency contact gives me legal authority.”</a:t>
            </a:r>
          </a:p>
        </p:txBody>
      </p:sp>
      <p:cxnSp>
        <p:nvCxnSpPr>
          <p:cNvPr id="11" name="Connector 10"/>
          <p:cNvCxnSpPr/>
          <p:nvPr/>
        </p:nvCxnSpPr>
        <p:spPr>
          <a:xfrm>
            <a:off x="3977639" y="3154680"/>
            <a:ext cx="4233673"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31520" y="3419856"/>
            <a:ext cx="10698480" cy="228600"/>
          </a:xfrm>
          <a:prstGeom prst="rect">
            <a:avLst/>
          </a:prstGeom>
          <a:noFill/>
        </p:spPr>
        <p:txBody>
          <a:bodyPr wrap="square" anchor="ctr">
            <a:spAutoFit/>
          </a:bodyPr>
          <a:lstStyle/>
          <a:p>
            <a:pPr algn="ctr"/>
            <a:r>
              <a:rPr sz="1200" b="1" i="0">
                <a:solidFill>
                  <a:srgbClr val="500014"/>
                </a:solidFill>
                <a:latin typeface="Aptos"/>
              </a:rPr>
              <a:t>REALITY</a:t>
            </a:r>
          </a:p>
        </p:txBody>
      </p:sp>
      <p:sp>
        <p:nvSpPr>
          <p:cNvPr id="13" name="TextBox 12"/>
          <p:cNvSpPr txBox="1"/>
          <p:nvPr/>
        </p:nvSpPr>
        <p:spPr>
          <a:xfrm>
            <a:off x="868680" y="3749039"/>
            <a:ext cx="10424160" cy="457200"/>
          </a:xfrm>
          <a:prstGeom prst="rect">
            <a:avLst/>
          </a:prstGeom>
          <a:noFill/>
        </p:spPr>
        <p:txBody>
          <a:bodyPr wrap="square" anchor="ctr">
            <a:spAutoFit/>
          </a:bodyPr>
          <a:lstStyle/>
          <a:p>
            <a:pPr algn="ctr"/>
            <a:r>
              <a:rPr sz="1830" b="1" i="0">
                <a:solidFill>
                  <a:srgbClr val="191919"/>
                </a:solidFill>
                <a:latin typeface="Aptos"/>
              </a:rPr>
              <a:t>An emergency contact is someone the school or provider may call—not automatically a person with access or decision-making authority.</a:t>
            </a:r>
          </a:p>
        </p:txBody>
      </p:sp>
      <p:sp>
        <p:nvSpPr>
          <p:cNvPr id="14" name="TextBox 13"/>
          <p:cNvSpPr txBox="1"/>
          <p:nvPr/>
        </p:nvSpPr>
        <p:spPr>
          <a:xfrm>
            <a:off x="1051560" y="4425696"/>
            <a:ext cx="10104120" cy="621792"/>
          </a:xfrm>
          <a:prstGeom prst="rect">
            <a:avLst/>
          </a:prstGeom>
          <a:noFill/>
        </p:spPr>
        <p:txBody>
          <a:bodyPr wrap="square" anchor="ctr">
            <a:spAutoFit/>
          </a:bodyPr>
          <a:lstStyle/>
          <a:p>
            <a:pPr algn="ctr"/>
            <a:r>
              <a:rPr sz="1350" b="0" i="0">
                <a:solidFill>
                  <a:srgbClr val="585858"/>
                </a:solidFill>
                <a:latin typeface="Aptos"/>
              </a:rPr>
              <a:t>A HIPAA authorization and a Medical Power of Attorney each serve separate legal purposes.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COMMON PARENT ASSUMPTIONS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MISCONCEPTION CHECK</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TextBox 8"/>
          <p:cNvSpPr txBox="1"/>
          <p:nvPr/>
        </p:nvSpPr>
        <p:spPr>
          <a:xfrm>
            <a:off x="731520" y="1828800"/>
            <a:ext cx="10698480" cy="228600"/>
          </a:xfrm>
          <a:prstGeom prst="rect">
            <a:avLst/>
          </a:prstGeom>
          <a:noFill/>
        </p:spPr>
        <p:txBody>
          <a:bodyPr wrap="square" anchor="ctr">
            <a:spAutoFit/>
          </a:bodyPr>
          <a:lstStyle/>
          <a:p>
            <a:pPr algn="ctr"/>
            <a:r>
              <a:rPr sz="1200" b="1" i="0">
                <a:solidFill>
                  <a:srgbClr val="500014"/>
                </a:solidFill>
                <a:latin typeface="Aptos"/>
              </a:rPr>
              <a:t>MYTH</a:t>
            </a:r>
          </a:p>
        </p:txBody>
      </p:sp>
      <p:sp>
        <p:nvSpPr>
          <p:cNvPr id="10" name="TextBox 9"/>
          <p:cNvSpPr txBox="1"/>
          <p:nvPr/>
        </p:nvSpPr>
        <p:spPr>
          <a:xfrm>
            <a:off x="822960" y="2176272"/>
            <a:ext cx="10515600" cy="713232"/>
          </a:xfrm>
          <a:prstGeom prst="rect">
            <a:avLst/>
          </a:prstGeom>
          <a:noFill/>
        </p:spPr>
        <p:txBody>
          <a:bodyPr wrap="square" anchor="ctr">
            <a:spAutoFit/>
          </a:bodyPr>
          <a:lstStyle/>
          <a:p>
            <a:pPr algn="ctr"/>
            <a:r>
              <a:rPr sz="2300" b="0" i="0">
                <a:solidFill>
                  <a:srgbClr val="191919"/>
                </a:solidFill>
                <a:latin typeface="Times New Roman"/>
              </a:rPr>
              <a:t>“HIPAA authorization and Medical Power of Attorney are the same document.”</a:t>
            </a:r>
          </a:p>
        </p:txBody>
      </p:sp>
      <p:cxnSp>
        <p:nvCxnSpPr>
          <p:cNvPr id="11" name="Connector 10"/>
          <p:cNvCxnSpPr/>
          <p:nvPr/>
        </p:nvCxnSpPr>
        <p:spPr>
          <a:xfrm>
            <a:off x="3977639" y="3154680"/>
            <a:ext cx="4233673"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31520" y="3419856"/>
            <a:ext cx="10698480" cy="228600"/>
          </a:xfrm>
          <a:prstGeom prst="rect">
            <a:avLst/>
          </a:prstGeom>
          <a:noFill/>
        </p:spPr>
        <p:txBody>
          <a:bodyPr wrap="square" anchor="ctr">
            <a:spAutoFit/>
          </a:bodyPr>
          <a:lstStyle/>
          <a:p>
            <a:pPr algn="ctr"/>
            <a:r>
              <a:rPr sz="1200" b="1" i="0">
                <a:solidFill>
                  <a:srgbClr val="500014"/>
                </a:solidFill>
                <a:latin typeface="Aptos"/>
              </a:rPr>
              <a:t>REALITY</a:t>
            </a:r>
          </a:p>
        </p:txBody>
      </p:sp>
      <p:sp>
        <p:nvSpPr>
          <p:cNvPr id="13" name="TextBox 12"/>
          <p:cNvSpPr txBox="1"/>
          <p:nvPr/>
        </p:nvSpPr>
        <p:spPr>
          <a:xfrm>
            <a:off x="868680" y="3749039"/>
            <a:ext cx="10424160" cy="457200"/>
          </a:xfrm>
          <a:prstGeom prst="rect">
            <a:avLst/>
          </a:prstGeom>
          <a:noFill/>
        </p:spPr>
        <p:txBody>
          <a:bodyPr wrap="square" anchor="ctr">
            <a:spAutoFit/>
          </a:bodyPr>
          <a:lstStyle/>
          <a:p>
            <a:pPr algn="ctr"/>
            <a:r>
              <a:rPr sz="1830" b="1" i="0">
                <a:solidFill>
                  <a:srgbClr val="191919"/>
                </a:solidFill>
                <a:latin typeface="Aptos"/>
              </a:rPr>
              <a:t>They do different jobs: HIPAA permits information access; a Medical Power of Attorney can permit decisions during incapacity.</a:t>
            </a:r>
          </a:p>
        </p:txBody>
      </p:sp>
      <p:sp>
        <p:nvSpPr>
          <p:cNvPr id="14" name="TextBox 13"/>
          <p:cNvSpPr txBox="1"/>
          <p:nvPr/>
        </p:nvSpPr>
        <p:spPr>
          <a:xfrm>
            <a:off x="1051560" y="4425696"/>
            <a:ext cx="10104120" cy="621792"/>
          </a:xfrm>
          <a:prstGeom prst="rect">
            <a:avLst/>
          </a:prstGeom>
          <a:noFill/>
        </p:spPr>
        <p:txBody>
          <a:bodyPr wrap="square" anchor="ctr">
            <a:spAutoFit/>
          </a:bodyPr>
          <a:lstStyle/>
          <a:p>
            <a:pPr algn="ctr"/>
            <a:r>
              <a:rPr sz="1350" b="0" i="0">
                <a:solidFill>
                  <a:srgbClr val="585858"/>
                </a:solidFill>
                <a:latin typeface="Aptos"/>
              </a:rPr>
              <a:t>For parents, the HIPAA authorization is often the document used first; the Medical Power of Attorney addresses a more serious incapacity event.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COMMON PARENT ASSUMPTIONS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MISCONCEPTION CHECK</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TextBox 8"/>
          <p:cNvSpPr txBox="1"/>
          <p:nvPr/>
        </p:nvSpPr>
        <p:spPr>
          <a:xfrm>
            <a:off x="731520" y="1828800"/>
            <a:ext cx="10698480" cy="228600"/>
          </a:xfrm>
          <a:prstGeom prst="rect">
            <a:avLst/>
          </a:prstGeom>
          <a:noFill/>
        </p:spPr>
        <p:txBody>
          <a:bodyPr wrap="square" anchor="ctr">
            <a:spAutoFit/>
          </a:bodyPr>
          <a:lstStyle/>
          <a:p>
            <a:pPr algn="ctr"/>
            <a:r>
              <a:rPr sz="1200" b="1" i="0">
                <a:solidFill>
                  <a:srgbClr val="500014"/>
                </a:solidFill>
                <a:latin typeface="Aptos"/>
              </a:rPr>
              <a:t>MYTH</a:t>
            </a:r>
          </a:p>
        </p:txBody>
      </p:sp>
      <p:sp>
        <p:nvSpPr>
          <p:cNvPr id="10" name="TextBox 9"/>
          <p:cNvSpPr txBox="1"/>
          <p:nvPr/>
        </p:nvSpPr>
        <p:spPr>
          <a:xfrm>
            <a:off x="822960" y="2176272"/>
            <a:ext cx="10515600" cy="713232"/>
          </a:xfrm>
          <a:prstGeom prst="rect">
            <a:avLst/>
          </a:prstGeom>
          <a:noFill/>
        </p:spPr>
        <p:txBody>
          <a:bodyPr wrap="square" anchor="ctr">
            <a:spAutoFit/>
          </a:bodyPr>
          <a:lstStyle/>
          <a:p>
            <a:pPr algn="ctr"/>
            <a:r>
              <a:rPr sz="2300" b="0" i="0">
                <a:solidFill>
                  <a:srgbClr val="191919"/>
                </a:solidFill>
                <a:latin typeface="Times New Roman"/>
              </a:rPr>
              <a:t>“A general financial power of attorney covers medical decisions.”</a:t>
            </a:r>
          </a:p>
        </p:txBody>
      </p:sp>
      <p:cxnSp>
        <p:nvCxnSpPr>
          <p:cNvPr id="11" name="Connector 10"/>
          <p:cNvCxnSpPr/>
          <p:nvPr/>
        </p:nvCxnSpPr>
        <p:spPr>
          <a:xfrm>
            <a:off x="3977639" y="3154680"/>
            <a:ext cx="4233673"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31520" y="3419856"/>
            <a:ext cx="10698480" cy="228600"/>
          </a:xfrm>
          <a:prstGeom prst="rect">
            <a:avLst/>
          </a:prstGeom>
          <a:noFill/>
        </p:spPr>
        <p:txBody>
          <a:bodyPr wrap="square" anchor="ctr">
            <a:spAutoFit/>
          </a:bodyPr>
          <a:lstStyle/>
          <a:p>
            <a:pPr algn="ctr"/>
            <a:r>
              <a:rPr sz="1200" b="1" i="0">
                <a:solidFill>
                  <a:srgbClr val="500014"/>
                </a:solidFill>
                <a:latin typeface="Aptos"/>
              </a:rPr>
              <a:t>REALITY</a:t>
            </a:r>
          </a:p>
        </p:txBody>
      </p:sp>
      <p:sp>
        <p:nvSpPr>
          <p:cNvPr id="13" name="TextBox 12"/>
          <p:cNvSpPr txBox="1"/>
          <p:nvPr/>
        </p:nvSpPr>
        <p:spPr>
          <a:xfrm>
            <a:off x="868680" y="3749039"/>
            <a:ext cx="10424160" cy="457200"/>
          </a:xfrm>
          <a:prstGeom prst="rect">
            <a:avLst/>
          </a:prstGeom>
          <a:noFill/>
        </p:spPr>
        <p:txBody>
          <a:bodyPr wrap="square" anchor="ctr">
            <a:spAutoFit/>
          </a:bodyPr>
          <a:lstStyle/>
          <a:p>
            <a:pPr algn="ctr"/>
            <a:r>
              <a:rPr sz="1830" b="1" i="0">
                <a:solidFill>
                  <a:srgbClr val="191919"/>
                </a:solidFill>
                <a:latin typeface="Aptos"/>
              </a:rPr>
              <a:t>A Statutory Durable Power of Attorney addresses financial and property matters—not health-care decisions.</a:t>
            </a:r>
          </a:p>
        </p:txBody>
      </p:sp>
      <p:sp>
        <p:nvSpPr>
          <p:cNvPr id="14" name="TextBox 13"/>
          <p:cNvSpPr txBox="1"/>
          <p:nvPr/>
        </p:nvSpPr>
        <p:spPr>
          <a:xfrm>
            <a:off x="1051560" y="4425696"/>
            <a:ext cx="10104120" cy="621792"/>
          </a:xfrm>
          <a:prstGeom prst="rect">
            <a:avLst/>
          </a:prstGeom>
          <a:noFill/>
        </p:spPr>
        <p:txBody>
          <a:bodyPr wrap="square" anchor="ctr">
            <a:spAutoFit/>
          </a:bodyPr>
          <a:lstStyle/>
          <a:p>
            <a:pPr algn="ctr"/>
            <a:r>
              <a:rPr sz="1350" b="0" i="0">
                <a:solidFill>
                  <a:srgbClr val="585858"/>
                </a:solidFill>
                <a:latin typeface="Aptos"/>
              </a:rPr>
              <a:t>Health-care decisions require the appropriate medical-planning document, such as a Medical Power of Attorney.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DECISIONS DURING INCAPACITY</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MEDICAL POWER OF ATTORNEY</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680" b="0" i="0">
                <a:solidFill>
                  <a:srgbClr val="191919"/>
                </a:solidFill>
                <a:latin typeface="Aptos"/>
              </a:rPr>
              <a:t>The adult student appoints a trusted primary agent and preferably at least one successor agent.</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680" b="0" i="0">
                <a:solidFill>
                  <a:srgbClr val="191919"/>
                </a:solidFill>
                <a:latin typeface="Aptos"/>
              </a:rPr>
              <a:t>A Medical Power of Attorney authorizes health-care decisions only if the student cannot make them and the statutory incapacity trigger is met.</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680" b="0" i="0">
                <a:solidFill>
                  <a:srgbClr val="191919"/>
                </a:solidFill>
                <a:latin typeface="Aptos"/>
              </a:rPr>
              <a:t>The agent must follow the student’s stated wishes, values, and any limitations in the document.</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680" b="0" i="0">
                <a:solidFill>
                  <a:srgbClr val="191919"/>
                </a:solidFill>
                <a:latin typeface="Aptos"/>
              </a:rPr>
              <a:t>A competent adult student keeps the right to make—and refuse—health-care decisions.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WHAT FERPA COVERS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FAMILY EDUCATIONAL RIGHTS AND PRIVACY ACT (FERPA)</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540" b="0" i="0">
                <a:solidFill>
                  <a:srgbClr val="191919"/>
                </a:solidFill>
                <a:latin typeface="Aptos"/>
              </a:rPr>
              <a:t>The Family Educational Rights and Privacy Act (FERPA) is the federal law that protects education records held by Texas A&amp;M University.</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540" b="0" i="0">
                <a:solidFill>
                  <a:srgbClr val="191919"/>
                </a:solidFill>
                <a:latin typeface="Aptos"/>
              </a:rPr>
              <a:t>Once a student attends college, FERPA rights belong to the student—not the parent—even if the parent pays tuition or claims the student as a tax dependent.</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540" b="0" i="0">
                <a:solidFill>
                  <a:srgbClr val="191919"/>
                </a:solidFill>
                <a:latin typeface="Aptos"/>
              </a:rPr>
              <a:t>FERPA can cover grades, academic standing, course schedules, disciplinary information, financial-aid information, and other university education records.</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540" b="0" i="0">
                <a:solidFill>
                  <a:srgbClr val="191919"/>
                </a:solidFill>
                <a:latin typeface="Aptos"/>
              </a:rPr>
              <a:t>FERPA differs from HIPAA: FERPA governs university education records; HIPAA generally governs health information held by covered health-care providers.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TEXAS A&amp;M DEFAULT FOR DIRECTORY INFORMATION</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FERPA: DIRECTORY INFORMATION IS OPT-OUT</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520" b="0" i="0">
                <a:solidFill>
                  <a:srgbClr val="191919"/>
                </a:solidFill>
                <a:latin typeface="Aptos"/>
              </a:rPr>
              <a:t>Texas A&amp;M designates certain information as “directory information,” including the student’s name, UIN, local and permanent address, email address, and telephone numbers.</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520" b="0" i="0">
                <a:solidFill>
                  <a:srgbClr val="191919"/>
                </a:solidFill>
                <a:latin typeface="Aptos"/>
              </a:rPr>
              <a:t>The default position for directory information is opt-out: Texas A&amp;M may release designated directory information without prior written consent unless the student places a directory hold.</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520" b="0" i="0">
                <a:solidFill>
                  <a:srgbClr val="191919"/>
                </a:solidFill>
                <a:latin typeface="Aptos"/>
              </a:rPr>
              <a:t>“May release” does not mean that Texas A&amp;M must release the information.</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520" b="0" i="0">
                <a:solidFill>
                  <a:srgbClr val="191919"/>
                </a:solidFill>
                <a:latin typeface="Aptos"/>
              </a:rPr>
              <a:t>Grades and GPA are not directory information; their disclosure generally requires written consent or a valid FERPA exception.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PARENT ACCESS: IMPORTANT NUANCE</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FERPA: NON-DIRECTORY RECORDS ARE GENERALLY OPT-IN</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430" b="0" i="0">
                <a:solidFill>
                  <a:srgbClr val="191919"/>
                </a:solidFill>
                <a:latin typeface="Aptos"/>
              </a:rPr>
              <a:t>For non-directory education records—such as grades, GPA, disciplinary records, and most financial-aid information—Texas A&amp;M generally needs the student’s written consent before disclosure to a parent or another third party, unless a FERPA exception applies.</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430" b="0" i="0">
                <a:solidFill>
                  <a:srgbClr val="191919"/>
                </a:solidFill>
                <a:latin typeface="Aptos"/>
              </a:rPr>
              <a:t>A dependency exception may permit disclosure to a parent or legal guardian if the student is a financial dependent under Internal Revenue Code § 152.</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430" b="0" i="0">
                <a:solidFill>
                  <a:srgbClr val="191919"/>
                </a:solidFill>
                <a:latin typeface="Aptos"/>
              </a:rPr>
              <a:t>That exception is not broad or automatic parent access, and it is not an emergency communication plan.</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430" b="0" i="0">
                <a:solidFill>
                  <a:srgbClr val="191919"/>
                </a:solidFill>
                <a:latin typeface="Aptos"/>
              </a:rPr>
              <a:t>Qualifying health-and-safety emergencies may permit disclosure under FERPA, but families should not rely on an emergency exception as their plan.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HOWDY DIRECTORY-HOLD PROCESS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FERPA: HOW A STUDENT CONTROLS DIRECTORY INFORMATION</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540" b="0" i="0">
                <a:solidFill>
                  <a:srgbClr val="191919"/>
                </a:solidFill>
                <a:latin typeface="Aptos"/>
              </a:rPr>
              <a:t>A currently enrolled Texas A&amp;M student can use Howdy to place a directory-information hold.</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540" b="0" i="0">
                <a:solidFill>
                  <a:srgbClr val="191919"/>
                </a:solidFill>
                <a:latin typeface="Aptos"/>
              </a:rPr>
              <a:t>In Howdy: search “directory holds” → open the Directory Information Holding Form → select the items to restrict → click “Update Directory Holds.”</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540" b="0" i="0">
                <a:solidFill>
                  <a:srgbClr val="191919"/>
                </a:solidFill>
                <a:latin typeface="Aptos"/>
              </a:rPr>
              <a:t>The hold limits directory-information disclosure; it does not give a parent access to grades, academic records, or other non-directory information.</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540" b="0" i="0">
                <a:solidFill>
                  <a:srgbClr val="191919"/>
                </a:solidFill>
                <a:latin typeface="Aptos"/>
              </a:rPr>
              <a:t>The hold remains in effect until the student revokes it or dies.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A FOCUSED, NOT OVERWHELMING, PLAN</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RELATED DOCUMENTS TO KNOW</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660" b="0" i="0">
                <a:solidFill>
                  <a:srgbClr val="191919"/>
                </a:solidFill>
                <a:latin typeface="Aptos"/>
              </a:rPr>
              <a:t>Directive to Physicians: expresses preferences about life-sustaining treatment in specified serious medical circumstances.</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660" b="0" i="0">
                <a:solidFill>
                  <a:srgbClr val="191919"/>
                </a:solidFill>
                <a:latin typeface="Aptos"/>
              </a:rPr>
              <a:t>FERPA consent: may permit the university to discuss specified education records; it is different from HIPAA.</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660" b="0" i="0">
                <a:solidFill>
                  <a:srgbClr val="191919"/>
                </a:solidFill>
                <a:latin typeface="Aptos"/>
              </a:rPr>
              <a:t>Statutory Durable Power of Attorney: covers financial and property matters—not health-care decisions.</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660" b="0" i="0">
                <a:solidFill>
                  <a:srgbClr val="191919"/>
                </a:solidFill>
                <a:latin typeface="Aptos"/>
              </a:rPr>
              <a:t>Emergency information sheet: insurance, medications, allergies, providers, emergency contacts, and secure document location.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FIVE STEPS</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A SIMPLE ACTION CHECKLIST</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520" b="0" i="0">
                <a:solidFill>
                  <a:srgbClr val="191919"/>
                </a:solidFill>
                <a:latin typeface="Aptos"/>
              </a:rPr>
              <a:t>Have the conversation before move-in day—or as soon as the student turns 18.</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520" b="0" i="0">
                <a:solidFill>
                  <a:srgbClr val="191919"/>
                </a:solidFill>
                <a:latin typeface="Aptos"/>
              </a:rPr>
              <a:t>Use credible free resources, such as Texas A&amp;M Student Legal Services, Student Life notary services, University Health Services, Texas HHS, and TexasLawHelp.</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520" b="0" i="0">
                <a:solidFill>
                  <a:srgbClr val="191919"/>
                </a:solidFill>
                <a:latin typeface="Aptos"/>
              </a:rPr>
              <a:t>Let the adult student choose the people, scope, and documents that fit their wishes.</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520" b="0" i="0">
                <a:solidFill>
                  <a:srgbClr val="191919"/>
                </a:solidFill>
                <a:latin typeface="Aptos"/>
              </a:rPr>
              <a:t>Keep signed originals, accessible copies, and emergency information available to the student, designated agents, and other people the student chooses to involve.</a:t>
            </a:r>
          </a:p>
        </p:txBody>
      </p:sp>
      <p:sp>
        <p:nvSpPr>
          <p:cNvPr id="17" name="Oval 16"/>
          <p:cNvSpPr/>
          <p:nvPr/>
        </p:nvSpPr>
        <p:spPr>
          <a:xfrm>
            <a:off x="722376" y="4828032"/>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60120" y="4690872"/>
            <a:ext cx="10241280" cy="521207"/>
          </a:xfrm>
          <a:prstGeom prst="rect">
            <a:avLst/>
          </a:prstGeom>
          <a:noFill/>
        </p:spPr>
        <p:txBody>
          <a:bodyPr wrap="square" anchor="ctr">
            <a:spAutoFit/>
          </a:bodyPr>
          <a:lstStyle/>
          <a:p>
            <a:pPr algn="l"/>
            <a:r>
              <a:rPr sz="1520" b="0" i="0">
                <a:solidFill>
                  <a:srgbClr val="191919"/>
                </a:solidFill>
                <a:latin typeface="Aptos"/>
              </a:rPr>
              <a:t>Review the plan after a major health, family, school, or travel change.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WHERE STUDENTS CAN START</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TEXAS A&amp;M AND TEXAS RESOURCES</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Oval 8"/>
          <p:cNvSpPr/>
          <p:nvPr/>
        </p:nvSpPr>
        <p:spPr>
          <a:xfrm>
            <a:off x="722376" y="1938528"/>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1801368"/>
            <a:ext cx="10241280" cy="521207"/>
          </a:xfrm>
          <a:prstGeom prst="rect">
            <a:avLst/>
          </a:prstGeom>
          <a:noFill/>
        </p:spPr>
        <p:txBody>
          <a:bodyPr wrap="square" anchor="ctr">
            <a:spAutoFit/>
          </a:bodyPr>
          <a:lstStyle/>
          <a:p>
            <a:pPr algn="l"/>
            <a:r>
              <a:rPr sz="1420" b="0" i="0">
                <a:solidFill>
                  <a:srgbClr val="191919"/>
                </a:solidFill>
                <a:latin typeface="Aptos"/>
              </a:rPr>
              <a:t>Student Legal Services: appointments/intake at studentlife.tamu.edu/program-areas/sls-intake/; phone 979-862-4502; text 979-318-5086; studentlegalservices@tamu.edu.</a:t>
            </a:r>
          </a:p>
        </p:txBody>
      </p:sp>
      <p:sp>
        <p:nvSpPr>
          <p:cNvPr id="11" name="Oval 10"/>
          <p:cNvSpPr/>
          <p:nvPr/>
        </p:nvSpPr>
        <p:spPr>
          <a:xfrm>
            <a:off x="722376" y="2660903"/>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2523744"/>
            <a:ext cx="10241280" cy="521207"/>
          </a:xfrm>
          <a:prstGeom prst="rect">
            <a:avLst/>
          </a:prstGeom>
          <a:noFill/>
        </p:spPr>
        <p:txBody>
          <a:bodyPr wrap="square" anchor="ctr">
            <a:spAutoFit/>
          </a:bodyPr>
          <a:lstStyle/>
          <a:p>
            <a:pPr algn="l"/>
            <a:r>
              <a:rPr sz="1420" b="0" i="0">
                <a:solidFill>
                  <a:srgbClr val="191919"/>
                </a:solidFill>
                <a:latin typeface="Aptos"/>
              </a:rPr>
              <a:t>Student Life notary and power-of-attorney information: studentlife.tamu.edu/faqs/.</a:t>
            </a:r>
          </a:p>
        </p:txBody>
      </p:sp>
      <p:sp>
        <p:nvSpPr>
          <p:cNvPr id="13" name="Oval 12"/>
          <p:cNvSpPr/>
          <p:nvPr/>
        </p:nvSpPr>
        <p:spPr>
          <a:xfrm>
            <a:off x="722376" y="3383279"/>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246120"/>
            <a:ext cx="10241280" cy="521207"/>
          </a:xfrm>
          <a:prstGeom prst="rect">
            <a:avLst/>
          </a:prstGeom>
          <a:noFill/>
        </p:spPr>
        <p:txBody>
          <a:bodyPr wrap="square" anchor="ctr">
            <a:spAutoFit/>
          </a:bodyPr>
          <a:lstStyle/>
          <a:p>
            <a:pPr algn="l"/>
            <a:r>
              <a:rPr sz="1420" b="0" i="0">
                <a:solidFill>
                  <a:srgbClr val="191919"/>
                </a:solidFill>
                <a:latin typeface="Aptos"/>
              </a:rPr>
              <a:t>University Health Services: uhs.tamu.edu; 979-458-4584. Student treatment records are generally governed by FERPA, not HIPAA.</a:t>
            </a:r>
          </a:p>
        </p:txBody>
      </p:sp>
      <p:sp>
        <p:nvSpPr>
          <p:cNvPr id="15" name="Oval 14"/>
          <p:cNvSpPr/>
          <p:nvPr/>
        </p:nvSpPr>
        <p:spPr>
          <a:xfrm>
            <a:off x="722376" y="4105656"/>
            <a:ext cx="91440" cy="91440"/>
          </a:xfrm>
          <a:prstGeom prst="ellipse">
            <a:avLst/>
          </a:prstGeom>
          <a:solidFill>
            <a:srgbClr val="500014"/>
          </a:solidFill>
          <a:ln>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3968496"/>
            <a:ext cx="10241280" cy="521207"/>
          </a:xfrm>
          <a:prstGeom prst="rect">
            <a:avLst/>
          </a:prstGeom>
          <a:noFill/>
        </p:spPr>
        <p:txBody>
          <a:bodyPr wrap="square" anchor="ctr">
            <a:spAutoFit/>
          </a:bodyPr>
          <a:lstStyle/>
          <a:p>
            <a:pPr algn="l"/>
            <a:r>
              <a:rPr sz="1420" b="0" i="0">
                <a:solidFill>
                  <a:srgbClr val="191919"/>
                </a:solidFill>
                <a:latin typeface="Aptos"/>
              </a:rPr>
              <a:t>Office of the Registrar FERPA information: registrar.tamu.edu/ferpa/. Directory holds are managed in the student’s authenticated Howdy account.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cxnSp>
        <p:nvCxnSpPr>
          <p:cNvPr id="2" name="Connector 1"/>
          <p:cNvCxnSpPr/>
          <p:nvPr/>
        </p:nvCxnSpPr>
        <p:spPr>
          <a:xfrm>
            <a:off x="411480" y="347472"/>
            <a:ext cx="11365992" cy="0"/>
          </a:xfrm>
          <a:prstGeom prst="line">
            <a:avLst/>
          </a:prstGeom>
          <a:ln w="15875">
            <a:solidFill>
              <a:srgbClr val="500014"/>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75488" y="502920"/>
            <a:ext cx="11201400" cy="182880"/>
          </a:xfrm>
          <a:prstGeom prst="rect">
            <a:avLst/>
          </a:prstGeom>
          <a:noFill/>
        </p:spPr>
        <p:txBody>
          <a:bodyPr wrap="square" anchor="ctr">
            <a:spAutoFit/>
          </a:bodyPr>
          <a:lstStyle/>
          <a:p>
            <a:pPr algn="ctr"/>
            <a:r>
              <a:rPr sz="1000" b="1" i="0">
                <a:solidFill>
                  <a:srgbClr val="500014"/>
                </a:solidFill>
                <a:latin typeface="Aptos"/>
              </a:rPr>
              <a:t>SCAN AND SAVE</a:t>
            </a:r>
          </a:p>
        </p:txBody>
      </p:sp>
      <p:sp>
        <p:nvSpPr>
          <p:cNvPr id="4" name="TextBox 3"/>
          <p:cNvSpPr txBox="1"/>
          <p:nvPr/>
        </p:nvSpPr>
        <p:spPr>
          <a:xfrm>
            <a:off x="502920" y="804672"/>
            <a:ext cx="11137392" cy="512064"/>
          </a:xfrm>
          <a:prstGeom prst="rect">
            <a:avLst/>
          </a:prstGeom>
          <a:noFill/>
        </p:spPr>
        <p:txBody>
          <a:bodyPr wrap="square" anchor="ctr">
            <a:spAutoFit/>
          </a:bodyPr>
          <a:lstStyle/>
          <a:p>
            <a:pPr algn="ctr"/>
            <a:r>
              <a:rPr sz="2500" b="0" i="0">
                <a:solidFill>
                  <a:srgbClr val="500014"/>
                </a:solidFill>
                <a:latin typeface="Times New Roman"/>
              </a:rPr>
              <a:t>FREE TEXAS A&amp;M &amp; TEXAS RESOURCES</a:t>
            </a:r>
          </a:p>
        </p:txBody>
      </p:sp>
      <p:cxnSp>
        <p:nvCxnSpPr>
          <p:cNvPr id="5" name="Connector 4"/>
          <p:cNvCxnSpPr/>
          <p:nvPr/>
        </p:nvCxnSpPr>
        <p:spPr>
          <a:xfrm>
            <a:off x="4187952" y="1481328"/>
            <a:ext cx="3813048" cy="0"/>
          </a:xfrm>
          <a:prstGeom prst="line">
            <a:avLst/>
          </a:prstGeom>
          <a:ln w="12700">
            <a:solidFill>
              <a:srgbClr val="500014"/>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4048" y="6263640"/>
            <a:ext cx="11420856" cy="0"/>
          </a:xfrm>
          <a:prstGeom prst="line">
            <a:avLst/>
          </a:prstGeom>
          <a:ln w="13970">
            <a:solidFill>
              <a:srgbClr val="500014"/>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1480" y="6336792"/>
            <a:ext cx="5852160" cy="155448"/>
          </a:xfrm>
          <a:prstGeom prst="rect">
            <a:avLst/>
          </a:prstGeom>
          <a:noFill/>
        </p:spPr>
        <p:txBody>
          <a:bodyPr wrap="square" anchor="ctr">
            <a:spAutoFit/>
          </a:bodyPr>
          <a:lstStyle/>
          <a:p>
            <a:pPr algn="l"/>
            <a:r>
              <a:rPr sz="869" b="1" i="0">
                <a:solidFill>
                  <a:srgbClr val="191919"/>
                </a:solidFill>
                <a:latin typeface="Aptos"/>
              </a:rPr>
              <a:t>J. THAD WHISENANT  |  BOARD CERTIFIED IN FAMILY LAW</a:t>
            </a:r>
          </a:p>
        </p:txBody>
      </p:sp>
      <p:sp>
        <p:nvSpPr>
          <p:cNvPr id="8" name="TextBox 7"/>
          <p:cNvSpPr txBox="1"/>
          <p:nvPr/>
        </p:nvSpPr>
        <p:spPr>
          <a:xfrm>
            <a:off x="411480" y="6501384"/>
            <a:ext cx="11338560" cy="155448"/>
          </a:xfrm>
          <a:prstGeom prst="rect">
            <a:avLst/>
          </a:prstGeom>
          <a:noFill/>
        </p:spPr>
        <p:txBody>
          <a:bodyPr wrap="square" anchor="ctr">
            <a:spAutoFit/>
          </a:bodyPr>
          <a:lstStyle/>
          <a:p>
            <a:pPr algn="ctr"/>
            <a:r>
              <a:rPr sz="770" b="0" i="0">
                <a:solidFill>
                  <a:srgbClr val="191919"/>
                </a:solidFill>
                <a:latin typeface="Aptos"/>
              </a:rPr>
              <a:t>10055 GROGANS MILL RD., SUITE 130, THE WOODLANDS, TX 77380  |  281-681-8889  |  JTWLAWOFFICE.COM</a:t>
            </a:r>
          </a:p>
        </p:txBody>
      </p:sp>
      <p:sp>
        <p:nvSpPr>
          <p:cNvPr id="9" name="TextBox 8"/>
          <p:cNvSpPr txBox="1"/>
          <p:nvPr/>
        </p:nvSpPr>
        <p:spPr>
          <a:xfrm>
            <a:off x="777240" y="1700784"/>
            <a:ext cx="10652760" cy="237744"/>
          </a:xfrm>
          <a:prstGeom prst="rect">
            <a:avLst/>
          </a:prstGeom>
          <a:noFill/>
        </p:spPr>
        <p:txBody>
          <a:bodyPr wrap="square" anchor="ctr">
            <a:spAutoFit/>
          </a:bodyPr>
          <a:lstStyle/>
          <a:p>
            <a:pPr algn="ctr"/>
            <a:r>
              <a:rPr sz="1050" b="0" i="0">
                <a:solidFill>
                  <a:srgbClr val="585858"/>
                </a:solidFill>
                <a:latin typeface="Aptos"/>
              </a:rPr>
              <a:t>Each QR code links directly to the official source. Choose the resource most useful to your student.</a:t>
            </a:r>
          </a:p>
        </p:txBody>
      </p:sp>
      <p:sp>
        <p:nvSpPr>
          <p:cNvPr id="10" name="Rounded Rectangle 9"/>
          <p:cNvSpPr/>
          <p:nvPr/>
        </p:nvSpPr>
        <p:spPr>
          <a:xfrm>
            <a:off x="475488" y="2084831"/>
            <a:ext cx="2029968" cy="3639312"/>
          </a:xfrm>
          <a:prstGeom prst="roundRect">
            <a:avLst/>
          </a:prstGeom>
          <a:solidFill>
            <a:srgbClr val="FFFFFF"/>
          </a:solidFill>
          <a:ln w="12700">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texas-am-student-legal-services-6.jpg"/>
          <p:cNvPicPr>
            <a:picLocks noChangeAspect="1"/>
          </p:cNvPicPr>
          <p:nvPr/>
        </p:nvPicPr>
        <p:blipFill>
          <a:blip r:embed="rId3"/>
          <a:stretch>
            <a:fillRect/>
          </a:stretch>
        </p:blipFill>
        <p:spPr>
          <a:xfrm>
            <a:off x="813816" y="2267712"/>
            <a:ext cx="1353312" cy="1353312"/>
          </a:xfrm>
          <a:prstGeom prst="rect">
            <a:avLst/>
          </a:prstGeom>
        </p:spPr>
      </p:pic>
      <p:sp>
        <p:nvSpPr>
          <p:cNvPr id="12" name="TextBox 11"/>
          <p:cNvSpPr txBox="1"/>
          <p:nvPr/>
        </p:nvSpPr>
        <p:spPr>
          <a:xfrm>
            <a:off x="603504" y="3767328"/>
            <a:ext cx="1773936" cy="438912"/>
          </a:xfrm>
          <a:prstGeom prst="rect">
            <a:avLst/>
          </a:prstGeom>
          <a:noFill/>
        </p:spPr>
        <p:txBody>
          <a:bodyPr wrap="square" anchor="ctr">
            <a:spAutoFit/>
          </a:bodyPr>
          <a:lstStyle/>
          <a:p>
            <a:pPr algn="ctr"/>
            <a:r>
              <a:rPr sz="1130" b="0" i="0">
                <a:solidFill>
                  <a:srgbClr val="191919"/>
                </a:solidFill>
                <a:latin typeface="Times New Roman"/>
              </a:rPr>
              <a:t>Student Legal
Services</a:t>
            </a:r>
          </a:p>
        </p:txBody>
      </p:sp>
      <p:sp>
        <p:nvSpPr>
          <p:cNvPr id="13" name="TextBox 12"/>
          <p:cNvSpPr txBox="1"/>
          <p:nvPr/>
        </p:nvSpPr>
        <p:spPr>
          <a:xfrm>
            <a:off x="649224" y="4352544"/>
            <a:ext cx="1682496" cy="621792"/>
          </a:xfrm>
          <a:prstGeom prst="rect">
            <a:avLst/>
          </a:prstGeom>
          <a:noFill/>
        </p:spPr>
        <p:txBody>
          <a:bodyPr wrap="square" anchor="ctr">
            <a:spAutoFit/>
          </a:bodyPr>
          <a:lstStyle/>
          <a:p>
            <a:pPr algn="ctr"/>
            <a:r>
              <a:rPr sz="819" b="0" i="0">
                <a:solidFill>
                  <a:srgbClr val="585858"/>
                </a:solidFill>
                <a:latin typeface="Aptos"/>
              </a:rPr>
              <a:t>Free student legal-advice and appointment resource</a:t>
            </a:r>
          </a:p>
        </p:txBody>
      </p:sp>
      <p:sp>
        <p:nvSpPr>
          <p:cNvPr id="14" name="TextBox 13"/>
          <p:cNvSpPr txBox="1"/>
          <p:nvPr/>
        </p:nvSpPr>
        <p:spPr>
          <a:xfrm>
            <a:off x="822960" y="5266944"/>
            <a:ext cx="1335024" cy="146304"/>
          </a:xfrm>
          <a:prstGeom prst="rect">
            <a:avLst/>
          </a:prstGeom>
          <a:noFill/>
        </p:spPr>
        <p:txBody>
          <a:bodyPr wrap="square" anchor="ctr">
            <a:spAutoFit/>
          </a:bodyPr>
          <a:lstStyle/>
          <a:p>
            <a:pPr algn="ctr"/>
            <a:r>
              <a:rPr sz="750" b="1" i="0">
                <a:solidFill>
                  <a:srgbClr val="500014"/>
                </a:solidFill>
                <a:latin typeface="Aptos"/>
              </a:rPr>
              <a:t>SCAN</a:t>
            </a:r>
          </a:p>
        </p:txBody>
      </p:sp>
      <p:sp>
        <p:nvSpPr>
          <p:cNvPr id="15" name="Rounded Rectangle 14"/>
          <p:cNvSpPr/>
          <p:nvPr/>
        </p:nvSpPr>
        <p:spPr>
          <a:xfrm>
            <a:off x="2816352" y="2084831"/>
            <a:ext cx="2029968" cy="3639312"/>
          </a:xfrm>
          <a:prstGeom prst="roundRect">
            <a:avLst/>
          </a:prstGeom>
          <a:solidFill>
            <a:srgbClr val="FFFFFF"/>
          </a:solidFill>
          <a:ln w="12700">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texas-am-student-life-notary-and-power-of-attorney-information.jpg"/>
          <p:cNvPicPr>
            <a:picLocks noChangeAspect="1"/>
          </p:cNvPicPr>
          <p:nvPr/>
        </p:nvPicPr>
        <p:blipFill>
          <a:blip r:embed="rId4"/>
          <a:stretch>
            <a:fillRect/>
          </a:stretch>
        </p:blipFill>
        <p:spPr>
          <a:xfrm>
            <a:off x="3154680" y="2267712"/>
            <a:ext cx="1353312" cy="1353312"/>
          </a:xfrm>
          <a:prstGeom prst="rect">
            <a:avLst/>
          </a:prstGeom>
        </p:spPr>
      </p:pic>
      <p:sp>
        <p:nvSpPr>
          <p:cNvPr id="17" name="TextBox 16"/>
          <p:cNvSpPr txBox="1"/>
          <p:nvPr/>
        </p:nvSpPr>
        <p:spPr>
          <a:xfrm>
            <a:off x="2944368" y="3767328"/>
            <a:ext cx="1773936" cy="438912"/>
          </a:xfrm>
          <a:prstGeom prst="rect">
            <a:avLst/>
          </a:prstGeom>
          <a:noFill/>
        </p:spPr>
        <p:txBody>
          <a:bodyPr wrap="square" anchor="ctr">
            <a:spAutoFit/>
          </a:bodyPr>
          <a:lstStyle/>
          <a:p>
            <a:pPr algn="ctr"/>
            <a:r>
              <a:rPr sz="1130" b="0" i="0">
                <a:solidFill>
                  <a:srgbClr val="191919"/>
                </a:solidFill>
                <a:latin typeface="Times New Roman"/>
              </a:rPr>
              <a:t>Student Life
Notary &amp; POA Info</a:t>
            </a:r>
          </a:p>
        </p:txBody>
      </p:sp>
      <p:sp>
        <p:nvSpPr>
          <p:cNvPr id="18" name="TextBox 17"/>
          <p:cNvSpPr txBox="1"/>
          <p:nvPr/>
        </p:nvSpPr>
        <p:spPr>
          <a:xfrm>
            <a:off x="2990088" y="4352544"/>
            <a:ext cx="1682496" cy="621792"/>
          </a:xfrm>
          <a:prstGeom prst="rect">
            <a:avLst/>
          </a:prstGeom>
          <a:noFill/>
        </p:spPr>
        <p:txBody>
          <a:bodyPr wrap="square" anchor="ctr">
            <a:spAutoFit/>
          </a:bodyPr>
          <a:lstStyle/>
          <a:p>
            <a:pPr algn="ctr"/>
            <a:r>
              <a:rPr sz="819" b="0" i="0">
                <a:solidFill>
                  <a:srgbClr val="585858"/>
                </a:solidFill>
                <a:latin typeface="Aptos"/>
              </a:rPr>
              <a:t>Notary information and power-of-attorney guidance</a:t>
            </a:r>
          </a:p>
        </p:txBody>
      </p:sp>
      <p:sp>
        <p:nvSpPr>
          <p:cNvPr id="19" name="TextBox 18"/>
          <p:cNvSpPr txBox="1"/>
          <p:nvPr/>
        </p:nvSpPr>
        <p:spPr>
          <a:xfrm>
            <a:off x="3163824" y="5266944"/>
            <a:ext cx="1335024" cy="146304"/>
          </a:xfrm>
          <a:prstGeom prst="rect">
            <a:avLst/>
          </a:prstGeom>
          <a:noFill/>
        </p:spPr>
        <p:txBody>
          <a:bodyPr wrap="square" anchor="ctr">
            <a:spAutoFit/>
          </a:bodyPr>
          <a:lstStyle/>
          <a:p>
            <a:pPr algn="ctr"/>
            <a:r>
              <a:rPr sz="750" b="1" i="0">
                <a:solidFill>
                  <a:srgbClr val="500014"/>
                </a:solidFill>
                <a:latin typeface="Aptos"/>
              </a:rPr>
              <a:t>SCAN</a:t>
            </a:r>
          </a:p>
        </p:txBody>
      </p:sp>
      <p:sp>
        <p:nvSpPr>
          <p:cNvPr id="20" name="Rounded Rectangle 19"/>
          <p:cNvSpPr/>
          <p:nvPr/>
        </p:nvSpPr>
        <p:spPr>
          <a:xfrm>
            <a:off x="5157216" y="2084831"/>
            <a:ext cx="2029968" cy="3639312"/>
          </a:xfrm>
          <a:prstGeom prst="roundRect">
            <a:avLst/>
          </a:prstGeom>
          <a:solidFill>
            <a:srgbClr val="FFFFFF"/>
          </a:solidFill>
          <a:ln w="12700">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texas-am-university-health-services-privacy-records-release-and-advance-directives-2.jpg"/>
          <p:cNvPicPr>
            <a:picLocks noChangeAspect="1"/>
          </p:cNvPicPr>
          <p:nvPr/>
        </p:nvPicPr>
        <p:blipFill>
          <a:blip r:embed="rId5"/>
          <a:stretch>
            <a:fillRect/>
          </a:stretch>
        </p:blipFill>
        <p:spPr>
          <a:xfrm>
            <a:off x="5495544" y="2267712"/>
            <a:ext cx="1353312" cy="1353312"/>
          </a:xfrm>
          <a:prstGeom prst="rect">
            <a:avLst/>
          </a:prstGeom>
        </p:spPr>
      </p:pic>
      <p:sp>
        <p:nvSpPr>
          <p:cNvPr id="22" name="TextBox 21"/>
          <p:cNvSpPr txBox="1"/>
          <p:nvPr/>
        </p:nvSpPr>
        <p:spPr>
          <a:xfrm>
            <a:off x="5285232" y="3767328"/>
            <a:ext cx="1773936" cy="438912"/>
          </a:xfrm>
          <a:prstGeom prst="rect">
            <a:avLst/>
          </a:prstGeom>
          <a:noFill/>
        </p:spPr>
        <p:txBody>
          <a:bodyPr wrap="square" anchor="ctr">
            <a:spAutoFit/>
          </a:bodyPr>
          <a:lstStyle/>
          <a:p>
            <a:pPr algn="ctr"/>
            <a:r>
              <a:rPr sz="1130" b="0" i="0">
                <a:solidFill>
                  <a:srgbClr val="191919"/>
                </a:solidFill>
                <a:latin typeface="Times New Roman"/>
              </a:rPr>
              <a:t>University Health
Services</a:t>
            </a:r>
          </a:p>
        </p:txBody>
      </p:sp>
      <p:sp>
        <p:nvSpPr>
          <p:cNvPr id="23" name="TextBox 22"/>
          <p:cNvSpPr txBox="1"/>
          <p:nvPr/>
        </p:nvSpPr>
        <p:spPr>
          <a:xfrm>
            <a:off x="5330952" y="4352544"/>
            <a:ext cx="1682496" cy="621792"/>
          </a:xfrm>
          <a:prstGeom prst="rect">
            <a:avLst/>
          </a:prstGeom>
          <a:noFill/>
        </p:spPr>
        <p:txBody>
          <a:bodyPr wrap="square" anchor="ctr">
            <a:spAutoFit/>
          </a:bodyPr>
          <a:lstStyle/>
          <a:p>
            <a:pPr algn="ctr"/>
            <a:r>
              <a:rPr sz="819" b="0" i="0">
                <a:solidFill>
                  <a:srgbClr val="585858"/>
                </a:solidFill>
                <a:latin typeface="Aptos"/>
              </a:rPr>
              <a:t>Privacy, records-release, and advance-directive information</a:t>
            </a:r>
          </a:p>
        </p:txBody>
      </p:sp>
      <p:sp>
        <p:nvSpPr>
          <p:cNvPr id="24" name="TextBox 23"/>
          <p:cNvSpPr txBox="1"/>
          <p:nvPr/>
        </p:nvSpPr>
        <p:spPr>
          <a:xfrm>
            <a:off x="5504688" y="5266944"/>
            <a:ext cx="1335024" cy="146304"/>
          </a:xfrm>
          <a:prstGeom prst="rect">
            <a:avLst/>
          </a:prstGeom>
          <a:noFill/>
        </p:spPr>
        <p:txBody>
          <a:bodyPr wrap="square" anchor="ctr">
            <a:spAutoFit/>
          </a:bodyPr>
          <a:lstStyle/>
          <a:p>
            <a:pPr algn="ctr"/>
            <a:r>
              <a:rPr sz="750" b="1" i="0">
                <a:solidFill>
                  <a:srgbClr val="500014"/>
                </a:solidFill>
                <a:latin typeface="Aptos"/>
              </a:rPr>
              <a:t>SCAN</a:t>
            </a:r>
          </a:p>
        </p:txBody>
      </p:sp>
      <p:sp>
        <p:nvSpPr>
          <p:cNvPr id="25" name="Rounded Rectangle 24"/>
          <p:cNvSpPr/>
          <p:nvPr/>
        </p:nvSpPr>
        <p:spPr>
          <a:xfrm>
            <a:off x="7498079" y="2084831"/>
            <a:ext cx="2029968" cy="3639312"/>
          </a:xfrm>
          <a:prstGeom prst="roundRect">
            <a:avLst/>
          </a:prstGeom>
          <a:solidFill>
            <a:srgbClr val="FFFFFF"/>
          </a:solidFill>
          <a:ln w="12700">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25" descr="texas-health-and-human-services-advance-directives-3.jpg"/>
          <p:cNvPicPr>
            <a:picLocks noChangeAspect="1"/>
          </p:cNvPicPr>
          <p:nvPr/>
        </p:nvPicPr>
        <p:blipFill>
          <a:blip r:embed="rId6"/>
          <a:stretch>
            <a:fillRect/>
          </a:stretch>
        </p:blipFill>
        <p:spPr>
          <a:xfrm>
            <a:off x="7836407" y="2267712"/>
            <a:ext cx="1353312" cy="1353312"/>
          </a:xfrm>
          <a:prstGeom prst="rect">
            <a:avLst/>
          </a:prstGeom>
        </p:spPr>
      </p:pic>
      <p:sp>
        <p:nvSpPr>
          <p:cNvPr id="27" name="TextBox 26"/>
          <p:cNvSpPr txBox="1"/>
          <p:nvPr/>
        </p:nvSpPr>
        <p:spPr>
          <a:xfrm>
            <a:off x="7626096" y="3767328"/>
            <a:ext cx="1773936" cy="438912"/>
          </a:xfrm>
          <a:prstGeom prst="rect">
            <a:avLst/>
          </a:prstGeom>
          <a:noFill/>
        </p:spPr>
        <p:txBody>
          <a:bodyPr wrap="square" anchor="ctr">
            <a:spAutoFit/>
          </a:bodyPr>
          <a:lstStyle/>
          <a:p>
            <a:pPr algn="ctr"/>
            <a:r>
              <a:rPr sz="1130" b="0" i="0">
                <a:solidFill>
                  <a:srgbClr val="191919"/>
                </a:solidFill>
                <a:latin typeface="Times New Roman"/>
              </a:rPr>
              <a:t>Texas HHS
Advance Directives</a:t>
            </a:r>
          </a:p>
        </p:txBody>
      </p:sp>
      <p:sp>
        <p:nvSpPr>
          <p:cNvPr id="28" name="TextBox 27"/>
          <p:cNvSpPr txBox="1"/>
          <p:nvPr/>
        </p:nvSpPr>
        <p:spPr>
          <a:xfrm>
            <a:off x="7671815" y="4352544"/>
            <a:ext cx="1682496" cy="621792"/>
          </a:xfrm>
          <a:prstGeom prst="rect">
            <a:avLst/>
          </a:prstGeom>
          <a:noFill/>
        </p:spPr>
        <p:txBody>
          <a:bodyPr wrap="square" anchor="ctr">
            <a:spAutoFit/>
          </a:bodyPr>
          <a:lstStyle/>
          <a:p>
            <a:pPr algn="ctr"/>
            <a:r>
              <a:rPr sz="819" b="0" i="0">
                <a:solidFill>
                  <a:srgbClr val="585858"/>
                </a:solidFill>
                <a:latin typeface="Aptos"/>
              </a:rPr>
              <a:t>Official Texas advance-directive information</a:t>
            </a:r>
          </a:p>
        </p:txBody>
      </p:sp>
      <p:sp>
        <p:nvSpPr>
          <p:cNvPr id="29" name="TextBox 28"/>
          <p:cNvSpPr txBox="1"/>
          <p:nvPr/>
        </p:nvSpPr>
        <p:spPr>
          <a:xfrm>
            <a:off x="7845552" y="5266944"/>
            <a:ext cx="1335024" cy="146304"/>
          </a:xfrm>
          <a:prstGeom prst="rect">
            <a:avLst/>
          </a:prstGeom>
          <a:noFill/>
        </p:spPr>
        <p:txBody>
          <a:bodyPr wrap="square" anchor="ctr">
            <a:spAutoFit/>
          </a:bodyPr>
          <a:lstStyle/>
          <a:p>
            <a:pPr algn="ctr"/>
            <a:r>
              <a:rPr sz="750" b="1" i="0">
                <a:solidFill>
                  <a:srgbClr val="500014"/>
                </a:solidFill>
                <a:latin typeface="Aptos"/>
              </a:rPr>
              <a:t>SCAN</a:t>
            </a:r>
          </a:p>
        </p:txBody>
      </p:sp>
      <p:sp>
        <p:nvSpPr>
          <p:cNvPr id="30" name="Rounded Rectangle 29"/>
          <p:cNvSpPr/>
          <p:nvPr/>
        </p:nvSpPr>
        <p:spPr>
          <a:xfrm>
            <a:off x="9838944" y="2084831"/>
            <a:ext cx="2029968" cy="3639312"/>
          </a:xfrm>
          <a:prstGeom prst="roundRect">
            <a:avLst/>
          </a:prstGeom>
          <a:solidFill>
            <a:srgbClr val="FFFFFF"/>
          </a:solidFill>
          <a:ln w="12700">
            <a:solidFill>
              <a:srgbClr val="5000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Picture 30" descr="texaslawhelp-medical-power-of-attorney-4.jpg"/>
          <p:cNvPicPr>
            <a:picLocks noChangeAspect="1"/>
          </p:cNvPicPr>
          <p:nvPr/>
        </p:nvPicPr>
        <p:blipFill>
          <a:blip r:embed="rId7"/>
          <a:stretch>
            <a:fillRect/>
          </a:stretch>
        </p:blipFill>
        <p:spPr>
          <a:xfrm>
            <a:off x="10177272" y="2267712"/>
            <a:ext cx="1353312" cy="1353312"/>
          </a:xfrm>
          <a:prstGeom prst="rect">
            <a:avLst/>
          </a:prstGeom>
        </p:spPr>
      </p:pic>
      <p:sp>
        <p:nvSpPr>
          <p:cNvPr id="32" name="TextBox 31"/>
          <p:cNvSpPr txBox="1"/>
          <p:nvPr/>
        </p:nvSpPr>
        <p:spPr>
          <a:xfrm>
            <a:off x="9966960" y="3767328"/>
            <a:ext cx="1773936" cy="438912"/>
          </a:xfrm>
          <a:prstGeom prst="rect">
            <a:avLst/>
          </a:prstGeom>
          <a:noFill/>
        </p:spPr>
        <p:txBody>
          <a:bodyPr wrap="square" anchor="ctr">
            <a:spAutoFit/>
          </a:bodyPr>
          <a:lstStyle/>
          <a:p>
            <a:pPr algn="ctr"/>
            <a:r>
              <a:rPr sz="1130" b="0" i="0">
                <a:solidFill>
                  <a:srgbClr val="191919"/>
                </a:solidFill>
                <a:latin typeface="Times New Roman"/>
              </a:rPr>
              <a:t>TexasLawHelp
Medical POA</a:t>
            </a:r>
          </a:p>
        </p:txBody>
      </p:sp>
      <p:sp>
        <p:nvSpPr>
          <p:cNvPr id="33" name="TextBox 32"/>
          <p:cNvSpPr txBox="1"/>
          <p:nvPr/>
        </p:nvSpPr>
        <p:spPr>
          <a:xfrm>
            <a:off x="10012680" y="4352544"/>
            <a:ext cx="1682496" cy="621792"/>
          </a:xfrm>
          <a:prstGeom prst="rect">
            <a:avLst/>
          </a:prstGeom>
          <a:noFill/>
        </p:spPr>
        <p:txBody>
          <a:bodyPr wrap="square" anchor="ctr">
            <a:spAutoFit/>
          </a:bodyPr>
          <a:lstStyle/>
          <a:p>
            <a:pPr algn="ctr"/>
            <a:r>
              <a:rPr sz="819" b="0" i="0">
                <a:solidFill>
                  <a:srgbClr val="585858"/>
                </a:solidFill>
                <a:latin typeface="Aptos"/>
              </a:rPr>
              <a:t>Plain-language Medical Power of Attorney resource</a:t>
            </a:r>
          </a:p>
        </p:txBody>
      </p:sp>
      <p:sp>
        <p:nvSpPr>
          <p:cNvPr id="34" name="TextBox 33"/>
          <p:cNvSpPr txBox="1"/>
          <p:nvPr/>
        </p:nvSpPr>
        <p:spPr>
          <a:xfrm>
            <a:off x="10186416" y="5266944"/>
            <a:ext cx="1335024" cy="146304"/>
          </a:xfrm>
          <a:prstGeom prst="rect">
            <a:avLst/>
          </a:prstGeom>
          <a:noFill/>
        </p:spPr>
        <p:txBody>
          <a:bodyPr wrap="square" anchor="ctr">
            <a:spAutoFit/>
          </a:bodyPr>
          <a:lstStyle/>
          <a:p>
            <a:pPr algn="ctr"/>
            <a:r>
              <a:rPr sz="750" b="1" i="0">
                <a:solidFill>
                  <a:srgbClr val="500014"/>
                </a:solidFill>
                <a:latin typeface="Aptos"/>
              </a:rPr>
              <a:t>SCAN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1" descr="whisenant_logo.png"/>
          <p:cNvPicPr>
            <a:picLocks noChangeAspect="1"/>
          </p:cNvPicPr>
          <p:nvPr/>
        </p:nvPicPr>
        <p:blipFill>
          <a:blip r:embed="rId3"/>
          <a:stretch>
            <a:fillRect/>
          </a:stretch>
        </p:blipFill>
        <p:spPr>
          <a:xfrm>
            <a:off x="3520440" y="118872"/>
            <a:ext cx="5148072" cy="1636776"/>
          </a:xfrm>
          <a:prstGeom prst="rect">
            <a:avLst/>
          </a:prstGeom>
        </p:spPr>
      </p:pic>
      <p:cxnSp>
        <p:nvCxnSpPr>
          <p:cNvPr id="3" name="Connector 2"/>
          <p:cNvCxnSpPr/>
          <p:nvPr/>
        </p:nvCxnSpPr>
        <p:spPr>
          <a:xfrm>
            <a:off x="3291840" y="1847088"/>
            <a:ext cx="5605272" cy="0"/>
          </a:xfrm>
          <a:prstGeom prst="line">
            <a:avLst/>
          </a:prstGeom>
          <a:ln w="12700">
            <a:solidFill>
              <a:srgbClr val="CDA64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40080" y="2029968"/>
            <a:ext cx="10972800" cy="329184"/>
          </a:xfrm>
          <a:prstGeom prst="rect">
            <a:avLst/>
          </a:prstGeom>
          <a:noFill/>
        </p:spPr>
        <p:txBody>
          <a:bodyPr wrap="square" anchor="ctr">
            <a:spAutoFit/>
          </a:bodyPr>
          <a:lstStyle/>
          <a:p>
            <a:pPr algn="ctr"/>
            <a:r>
              <a:rPr sz="2300" b="0" i="0">
                <a:solidFill>
                  <a:srgbClr val="CDA64C"/>
                </a:solidFill>
                <a:latin typeface="Times New Roman"/>
              </a:rPr>
              <a:t>PREPARE EARLY.</a:t>
            </a:r>
          </a:p>
        </p:txBody>
      </p:sp>
      <p:sp>
        <p:nvSpPr>
          <p:cNvPr id="5" name="TextBox 4"/>
          <p:cNvSpPr txBox="1"/>
          <p:nvPr/>
        </p:nvSpPr>
        <p:spPr>
          <a:xfrm>
            <a:off x="640080" y="2423160"/>
            <a:ext cx="10972800" cy="329184"/>
          </a:xfrm>
          <a:prstGeom prst="rect">
            <a:avLst/>
          </a:prstGeom>
          <a:noFill/>
        </p:spPr>
        <p:txBody>
          <a:bodyPr wrap="square" anchor="ctr">
            <a:spAutoFit/>
          </a:bodyPr>
          <a:lstStyle/>
          <a:p>
            <a:pPr algn="ctr"/>
            <a:r>
              <a:rPr sz="2300" b="0" i="0">
                <a:solidFill>
                  <a:srgbClr val="CDA64C"/>
                </a:solidFill>
                <a:latin typeface="Times New Roman"/>
              </a:rPr>
              <a:t>RESPECT THEIR AUTONOMY.</a:t>
            </a:r>
          </a:p>
        </p:txBody>
      </p:sp>
      <p:sp>
        <p:nvSpPr>
          <p:cNvPr id="6" name="TextBox 5"/>
          <p:cNvSpPr txBox="1"/>
          <p:nvPr/>
        </p:nvSpPr>
        <p:spPr>
          <a:xfrm>
            <a:off x="640080" y="2816352"/>
            <a:ext cx="10972800" cy="329184"/>
          </a:xfrm>
          <a:prstGeom prst="rect">
            <a:avLst/>
          </a:prstGeom>
          <a:noFill/>
        </p:spPr>
        <p:txBody>
          <a:bodyPr wrap="square" anchor="ctr">
            <a:spAutoFit/>
          </a:bodyPr>
          <a:lstStyle/>
          <a:p>
            <a:pPr algn="ctr"/>
            <a:r>
              <a:rPr sz="2300" b="0" i="0">
                <a:solidFill>
                  <a:srgbClr val="CDA64C"/>
                </a:solidFill>
                <a:latin typeface="Times New Roman"/>
              </a:rPr>
              <a:t>AVOID UNCERTAINTY.</a:t>
            </a:r>
          </a:p>
        </p:txBody>
      </p:sp>
      <p:cxnSp>
        <p:nvCxnSpPr>
          <p:cNvPr id="7" name="Connector 6"/>
          <p:cNvCxnSpPr/>
          <p:nvPr/>
        </p:nvCxnSpPr>
        <p:spPr>
          <a:xfrm>
            <a:off x="3520440" y="3291840"/>
            <a:ext cx="5148072" cy="0"/>
          </a:xfrm>
          <a:prstGeom prst="line">
            <a:avLst/>
          </a:prstGeom>
          <a:ln w="10795">
            <a:solidFill>
              <a:srgbClr val="CDA64C"/>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234440" y="3389410"/>
            <a:ext cx="9738360" cy="307777"/>
          </a:xfrm>
          <a:prstGeom prst="rect">
            <a:avLst/>
          </a:prstGeom>
          <a:noFill/>
        </p:spPr>
        <p:txBody>
          <a:bodyPr wrap="square" anchor="ctr">
            <a:spAutoFit/>
          </a:bodyPr>
          <a:lstStyle/>
          <a:p>
            <a:pPr algn="ctr"/>
            <a:r>
              <a:rPr sz="1400" b="0" i="0" dirty="0">
                <a:solidFill>
                  <a:srgbClr val="FFFFFF"/>
                </a:solidFill>
                <a:latin typeface="Aptos"/>
              </a:rPr>
              <a:t>Your student decides who may receive information, who may speak for them, and how family can help in a crisis.</a:t>
            </a:r>
          </a:p>
        </p:txBody>
      </p:sp>
      <p:sp>
        <p:nvSpPr>
          <p:cNvPr id="9" name="Rounded Rectangle 8"/>
          <p:cNvSpPr/>
          <p:nvPr/>
        </p:nvSpPr>
        <p:spPr>
          <a:xfrm>
            <a:off x="4916490" y="3723950"/>
            <a:ext cx="2212848" cy="2212848"/>
          </a:xfrm>
          <a:prstGeom prst="roundRect">
            <a:avLst/>
          </a:prstGeom>
          <a:solidFill>
            <a:srgbClr val="FFFFFF"/>
          </a:solidFill>
          <a:ln w="15875">
            <a:solidFill>
              <a:srgbClr val="CDA64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194114" y="5981901"/>
            <a:ext cx="3657600" cy="246221"/>
          </a:xfrm>
          <a:prstGeom prst="rect">
            <a:avLst/>
          </a:prstGeom>
          <a:noFill/>
        </p:spPr>
        <p:txBody>
          <a:bodyPr wrap="square" anchor="ctr">
            <a:spAutoFit/>
          </a:bodyPr>
          <a:lstStyle/>
          <a:p>
            <a:pPr algn="ctr"/>
            <a:r>
              <a:rPr sz="1000" b="1" i="0" dirty="0">
                <a:solidFill>
                  <a:srgbClr val="CDA64C"/>
                </a:solidFill>
                <a:latin typeface="Aptos"/>
              </a:rPr>
              <a:t>SCAN FOR FIRM WEBSITE</a:t>
            </a:r>
          </a:p>
        </p:txBody>
      </p:sp>
      <p:sp>
        <p:nvSpPr>
          <p:cNvPr id="12" name="TextBox 11"/>
          <p:cNvSpPr txBox="1"/>
          <p:nvPr/>
        </p:nvSpPr>
        <p:spPr>
          <a:xfrm>
            <a:off x="547447" y="6166567"/>
            <a:ext cx="11109960" cy="461665"/>
          </a:xfrm>
          <a:prstGeom prst="rect">
            <a:avLst/>
          </a:prstGeom>
          <a:noFill/>
        </p:spPr>
        <p:txBody>
          <a:bodyPr wrap="square" anchor="ctr">
            <a:spAutoFit/>
          </a:bodyPr>
          <a:lstStyle/>
          <a:p>
            <a:pPr algn="ctr"/>
            <a:r>
              <a:rPr sz="2400" b="1" i="0" dirty="0">
                <a:solidFill>
                  <a:srgbClr val="CDA64C"/>
                </a:solidFill>
                <a:latin typeface="Aptos"/>
              </a:rPr>
              <a:t>J. Thad Whisenant </a:t>
            </a:r>
            <a:r>
              <a:rPr sz="1600" b="1" i="0" dirty="0">
                <a:solidFill>
                  <a:srgbClr val="CDA64C"/>
                </a:solidFill>
                <a:latin typeface="Aptos"/>
              </a:rPr>
              <a:t> |  Board Certified in Family Law  |  281-681-8889  |  </a:t>
            </a:r>
            <a:r>
              <a:rPr lang="en-US" sz="1600" b="1" i="0" dirty="0">
                <a:solidFill>
                  <a:srgbClr val="CDA64C"/>
                </a:solidFill>
                <a:latin typeface="Aptos"/>
              </a:rPr>
              <a:t>www.</a:t>
            </a:r>
            <a:r>
              <a:rPr sz="1600" b="1" i="0" dirty="0">
                <a:solidFill>
                  <a:srgbClr val="CDA64C"/>
                </a:solidFill>
                <a:latin typeface="Aptos"/>
              </a:rPr>
              <a:t>jtwlawoffice.com</a:t>
            </a:r>
          </a:p>
        </p:txBody>
      </p:sp>
      <p:pic>
        <p:nvPicPr>
          <p:cNvPr id="14" name="Picture 13">
            <a:extLst>
              <a:ext uri="{FF2B5EF4-FFF2-40B4-BE49-F238E27FC236}">
                <a16:creationId xmlns:a16="http://schemas.microsoft.com/office/drawing/2014/main" id="{E09B73B1-8AA2-BD28-4E68-2CCE815EE0EA}"/>
              </a:ext>
            </a:extLst>
          </p:cNvPr>
          <p:cNvPicPr>
            <a:picLocks noChangeAspect="1"/>
          </p:cNvPicPr>
          <p:nvPr/>
        </p:nvPicPr>
        <p:blipFill>
          <a:blip r:embed="rId4"/>
          <a:stretch>
            <a:fillRect/>
          </a:stretch>
        </p:blipFill>
        <p:spPr>
          <a:xfrm>
            <a:off x="5076510" y="3868413"/>
            <a:ext cx="1892808" cy="189280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3545</Words>
  <Application>Microsoft Macintosh PowerPoint</Application>
  <PresentationFormat>Widescreen</PresentationFormat>
  <Paragraphs>215</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Thad Whisenant</dc:creator>
  <cp:keywords/>
  <dc:description>generated using python-pptx</dc:description>
  <cp:lastModifiedBy>Joe Fisher</cp:lastModifiedBy>
  <cp:revision>4</cp:revision>
  <dcterms:created xsi:type="dcterms:W3CDTF">2013-01-27T09:14:16Z</dcterms:created>
  <dcterms:modified xsi:type="dcterms:W3CDTF">2026-09-22T02:49:13Z</dcterms:modified>
  <cp:category/>
</cp:coreProperties>
</file>